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D0_58716BF4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209_8EFE06B1.xml" ContentType="application/vnd.ms-powerpoint.comments+xml"/>
  <Override PartName="/ppt/notesSlides/notesSlide16.xml" ContentType="application/vnd.openxmlformats-officedocument.presentationml.notesSlide+xml"/>
  <Override PartName="/ppt/comments/modernComment_20A_8A9363B7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25"/>
  </p:notesMasterIdLst>
  <p:handoutMasterIdLst>
    <p:handoutMasterId r:id="rId26"/>
  </p:handoutMasterIdLst>
  <p:sldIdLst>
    <p:sldId id="482" r:id="rId7"/>
    <p:sldId id="484" r:id="rId8"/>
    <p:sldId id="468" r:id="rId9"/>
    <p:sldId id="536" r:id="rId10"/>
    <p:sldId id="464" r:id="rId11"/>
    <p:sldId id="506" r:id="rId12"/>
    <p:sldId id="531" r:id="rId13"/>
    <p:sldId id="533" r:id="rId14"/>
    <p:sldId id="532" r:id="rId15"/>
    <p:sldId id="527" r:id="rId16"/>
    <p:sldId id="504" r:id="rId17"/>
    <p:sldId id="503" r:id="rId18"/>
    <p:sldId id="519" r:id="rId19"/>
    <p:sldId id="535" r:id="rId20"/>
    <p:sldId id="477" r:id="rId21"/>
    <p:sldId id="534" r:id="rId22"/>
    <p:sldId id="521" r:id="rId23"/>
    <p:sldId id="522" r:id="rId24"/>
  </p:sldIdLst>
  <p:sldSz cx="12179300" cy="9134475" type="ledger"/>
  <p:notesSz cx="6858000" cy="9296400"/>
  <p:defaultTextStyle>
    <a:defPPr>
      <a:defRPr lang="en-US"/>
    </a:defPPr>
    <a:lvl1pPr marL="0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1pPr>
    <a:lvl2pPr marL="608945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2pPr>
    <a:lvl3pPr marL="1217889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3pPr>
    <a:lvl4pPr marL="1826834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4pPr>
    <a:lvl5pPr marL="2435779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5pPr>
    <a:lvl6pPr marL="3044723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6pPr>
    <a:lvl7pPr marL="3653668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7pPr>
    <a:lvl8pPr marL="4262613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8pPr>
    <a:lvl9pPr marL="4871557" algn="l" defTabSz="1217889" rtl="0" eaLnBrk="1" latinLnBrk="0" hangingPunct="1">
      <a:defRPr sz="23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1" userDrawn="1">
          <p15:clr>
            <a:srgbClr val="A4A3A4"/>
          </p15:clr>
        </p15:guide>
        <p15:guide id="2" orient="horz" pos="4631" userDrawn="1">
          <p15:clr>
            <a:srgbClr val="A4A3A4"/>
          </p15:clr>
        </p15:guide>
        <p15:guide id="3" orient="horz" pos="5370" userDrawn="1">
          <p15:clr>
            <a:srgbClr val="A4A3A4"/>
          </p15:clr>
        </p15:guide>
        <p15:guide id="4" orient="horz" pos="2908" userDrawn="1">
          <p15:clr>
            <a:srgbClr val="A4A3A4"/>
          </p15:clr>
        </p15:guide>
        <p15:guide id="5" orient="horz" pos="382" userDrawn="1">
          <p15:clr>
            <a:srgbClr val="A4A3A4"/>
          </p15:clr>
        </p15:guide>
        <p15:guide id="6" orient="horz" pos="1959" userDrawn="1">
          <p15:clr>
            <a:srgbClr val="A4A3A4"/>
          </p15:clr>
        </p15:guide>
        <p15:guide id="7" orient="horz" pos="713" userDrawn="1">
          <p15:clr>
            <a:srgbClr val="A4A3A4"/>
          </p15:clr>
        </p15:guide>
        <p15:guide id="8" orient="horz" pos="5245" userDrawn="1">
          <p15:clr>
            <a:srgbClr val="A4A3A4"/>
          </p15:clr>
        </p15:guide>
        <p15:guide id="9" orient="horz" pos="308" userDrawn="1">
          <p15:clr>
            <a:srgbClr val="A4A3A4"/>
          </p15:clr>
        </p15:guide>
        <p15:guide id="10" pos="306" userDrawn="1">
          <p15:clr>
            <a:srgbClr val="A4A3A4"/>
          </p15:clr>
        </p15:guide>
        <p15:guide id="11" pos="7366" userDrawn="1">
          <p15:clr>
            <a:srgbClr val="A4A3A4"/>
          </p15:clr>
        </p15:guide>
        <p15:guide id="12" pos="3836" userDrawn="1">
          <p15:clr>
            <a:srgbClr val="A4A3A4"/>
          </p15:clr>
        </p15:guide>
        <p15:guide id="13" pos="1034" userDrawn="1">
          <p15:clr>
            <a:srgbClr val="A4A3A4"/>
          </p15:clr>
        </p15:guide>
        <p15:guide id="14" pos="1879" userDrawn="1">
          <p15:clr>
            <a:srgbClr val="A4A3A4"/>
          </p15:clr>
        </p15:guide>
        <p15:guide id="15" pos="7042" userDrawn="1">
          <p15:clr>
            <a:srgbClr val="A4A3A4"/>
          </p15:clr>
        </p15:guide>
        <p15:guide id="16" pos="631" userDrawn="1">
          <p15:clr>
            <a:srgbClr val="A4A3A4"/>
          </p15:clr>
        </p15:guide>
        <p15:guide id="17" pos="60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9B0A20-31D7-214F-0FD4-D71C1A06EDA4}" name="Divyank Malviya" initials="DM" userId="S::divyank.malviya@webcor.com::a25bc154-25f4-4e70-b6f1-8e66c62ae632" providerId="AD"/>
  <p188:author id="{A06273B1-0260-86CF-F99D-729C0D88A683}" name="Sam Devetski" initials="SD" userId="MnEyBqYg0gq6gc8jN5B79QobtxzUfq8+WWRQzWVr2q0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livan, Julie" initials="GJ" lastIdx="2" clrIdx="0">
    <p:extLst>
      <p:ext uri="{19B8F6BF-5375-455C-9EA6-DF929625EA0E}">
        <p15:presenceInfo xmlns:p15="http://schemas.microsoft.com/office/powerpoint/2012/main" userId="S::Julie.Gallivan@ucsf.edu::c773274d-9755-42ac-92d5-d8e96802e0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E"/>
    <a:srgbClr val="F5F6F7"/>
    <a:srgbClr val="94B8F0"/>
    <a:srgbClr val="052049"/>
    <a:srgbClr val="D9D9D9"/>
    <a:srgbClr val="FFC700"/>
    <a:srgbClr val="E4AD04"/>
    <a:srgbClr val="F48024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4" autoAdjust="0"/>
  </p:normalViewPr>
  <p:slideViewPr>
    <p:cSldViewPr snapToGrid="0">
      <p:cViewPr varScale="1">
        <p:scale>
          <a:sx n="81" d="100"/>
          <a:sy n="81" d="100"/>
        </p:scale>
        <p:origin x="1716" y="90"/>
      </p:cViewPr>
      <p:guideLst>
        <p:guide orient="horz" pos="1401"/>
        <p:guide orient="horz" pos="4631"/>
        <p:guide orient="horz" pos="5370"/>
        <p:guide orient="horz" pos="2908"/>
        <p:guide orient="horz" pos="382"/>
        <p:guide orient="horz" pos="1959"/>
        <p:guide orient="horz" pos="713"/>
        <p:guide orient="horz" pos="5245"/>
        <p:guide orient="horz" pos="308"/>
        <p:guide pos="306"/>
        <p:guide pos="7366"/>
        <p:guide pos="3836"/>
        <p:guide pos="1034"/>
        <p:guide pos="1879"/>
        <p:guide pos="7042"/>
        <p:guide pos="631"/>
        <p:guide pos="60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modernComment_1D0_58716B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AE0313-BE9E-4448-A5C5-FBBE427EC716}" authorId="{A06273B1-0260-86CF-F99D-729C0D88A683}" status="resolved" created="2023-07-05T23:05:57.71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83828212" sldId="464"/>
      <ac:spMk id="11" creationId="{E112216E-96AB-F8CF-248E-02A8103E7CFC}"/>
    </ac:deMkLst>
    <p188:txBody>
      <a:bodyPr/>
      <a:lstStyle/>
      <a:p>
        <a:r>
          <a:rPr lang="en-US"/>
          <a:t>make the green line for current status bolder or a brighter color to make it stand out more!</a:t>
        </a:r>
      </a:p>
    </p188:txBody>
  </p188:cm>
</p188:cmLst>
</file>

<file path=ppt/comments/modernComment_209_8EFE06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2BB167-198F-4ADF-9D07-889B1A420D9A}" authorId="{A06273B1-0260-86CF-F99D-729C0D88A683}" created="2023-07-05T22:42:47.7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9012529" sldId="521"/>
      <ac:spMk id="3" creationId="{EC07FA6A-D528-16BC-5E02-A204D5E8A85B}"/>
      <ac:txMk cp="33" len="95">
        <ac:context len="534" hash="4037022699"/>
      </ac:txMk>
    </ac:txMkLst>
    <p188:pos x="7501341" y="1231770"/>
    <p188:txBody>
      <a:bodyPr/>
      <a:lstStyle/>
      <a:p>
        <a:r>
          <a:rPr lang="en-US"/>
          <a:t>We should trim/clarify "PreInvestigation Walks" bullets to say "complete"</a:t>
        </a:r>
      </a:p>
    </p188:txBody>
  </p188:cm>
  <p188:cm id="{D9E612AF-3539-4A86-BF86-73DE11566D86}" authorId="{A06273B1-0260-86CF-F99D-729C0D88A683}" created="2023-07-05T22:45:14.7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9012529" sldId="521"/>
      <ac:spMk id="3" creationId="{EC07FA6A-D528-16BC-5E02-A204D5E8A85B}"/>
      <ac:txMk cp="132">
        <ac:context len="534" hash="4037022699"/>
      </ac:txMk>
    </ac:txMkLst>
    <p188:pos x="9992562" y="2145217"/>
    <p188:txBody>
      <a:bodyPr/>
      <a:lstStyle/>
      <a:p>
        <a:r>
          <a:rPr lang="en-US"/>
          <a:t>we haven't done post investigation meetings with occupants, correct? Let's remove this if not</a:t>
        </a:r>
      </a:p>
    </p188:txBody>
  </p188:cm>
  <p188:cm id="{3AECFDCE-B4DC-4974-B23F-691213B2E6D3}" authorId="{A06273B1-0260-86CF-F99D-729C0D88A683}" created="2023-07-05T22:46:02.07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9012529" sldId="521"/>
      <ac:spMk id="3" creationId="{EC07FA6A-D528-16BC-5E02-A204D5E8A85B}"/>
      <ac:txMk cp="255">
        <ac:context len="534" hash="4037022699"/>
      </ac:txMk>
    </ac:txMkLst>
    <p188:pos x="1342491" y="3058665"/>
    <p188:txBody>
      <a:bodyPr/>
      <a:lstStyle/>
      <a:p>
        <a:r>
          <a:rPr lang="en-US"/>
          <a:t>2-3 weeks is the notification. ?1-2? weeks is the walk? ...WB please adjust!</a:t>
        </a:r>
      </a:p>
    </p188:txBody>
  </p188:cm>
  <p188:cm id="{21601687-66BE-4EF0-9D50-433543ACCDC8}" authorId="{A06273B1-0260-86CF-F99D-729C0D88A683}" created="2023-07-05T22:49:25.578">
    <pc:sldMkLst xmlns:pc="http://schemas.microsoft.com/office/powerpoint/2013/main/command">
      <pc:docMk/>
      <pc:sldMk cId="2399012529" sldId="521"/>
    </pc:sldMkLst>
    <p188:txBody>
      <a:bodyPr/>
      <a:lstStyle/>
      <a:p>
        <a:r>
          <a:rPr lang="en-US"/>
          <a:t>Post construction walks are in house or with occupants? if not with occupants, consider trimming</a:t>
        </a:r>
      </a:p>
    </p188:txBody>
  </p188:cm>
</p188:cmLst>
</file>

<file path=ppt/comments/modernComment_20A_8A9363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A32266-1DA3-4CFC-9946-CFBA1A836FA9}" authorId="{A06273B1-0260-86CF-F99D-729C0D88A683}" created="2023-07-05T22:52:30.786">
    <pc:sldMkLst xmlns:pc="http://schemas.microsoft.com/office/powerpoint/2013/main/command">
      <pc:docMk/>
      <pc:sldMk cId="2324915127" sldId="522"/>
    </pc:sldMkLst>
    <p188:txBody>
      <a:bodyPr/>
      <a:lstStyle/>
      <a:p>
        <a:r>
          <a:rPr lang="en-US"/>
          <a:t>consider adding QR code here!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DC708-A4F9-47EC-8589-FA2BAD1740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808BD1-EAE8-47BB-9A3B-081974B139AE}">
      <dgm:prSet/>
      <dgm:spPr/>
      <dgm:t>
        <a:bodyPr/>
        <a:lstStyle/>
        <a:p>
          <a:r>
            <a:rPr lang="en-US" b="1"/>
            <a:t>Work Completed</a:t>
          </a:r>
          <a:endParaRPr lang="en-US"/>
        </a:p>
      </dgm:t>
    </dgm:pt>
    <dgm:pt modelId="{21FD9117-34BE-4B3D-A052-6F3AF804652D}" type="parTrans" cxnId="{F8AB2EF0-43CE-474C-A7FB-9E28352E20C0}">
      <dgm:prSet/>
      <dgm:spPr/>
      <dgm:t>
        <a:bodyPr/>
        <a:lstStyle/>
        <a:p>
          <a:endParaRPr lang="en-US"/>
        </a:p>
      </dgm:t>
    </dgm:pt>
    <dgm:pt modelId="{39B77117-40B3-4036-AA44-C3A01F0F4D45}" type="sibTrans" cxnId="{F8AB2EF0-43CE-474C-A7FB-9E28352E20C0}">
      <dgm:prSet/>
      <dgm:spPr/>
      <dgm:t>
        <a:bodyPr/>
        <a:lstStyle/>
        <a:p>
          <a:endParaRPr lang="en-US"/>
        </a:p>
      </dgm:t>
    </dgm:pt>
    <dgm:pt modelId="{80A2269A-9CC5-4076-9DDC-0906B917C99A}">
      <dgm:prSet/>
      <dgm:spPr/>
      <dgm:t>
        <a:bodyPr/>
        <a:lstStyle/>
        <a:p>
          <a:r>
            <a:rPr lang="en-US" b="1" baseline="0"/>
            <a:t>Upcoming Work</a:t>
          </a:r>
          <a:endParaRPr lang="en-US"/>
        </a:p>
      </dgm:t>
    </dgm:pt>
    <dgm:pt modelId="{0097E279-1930-4EEF-980A-A0CD86D2CD93}" type="parTrans" cxnId="{9BD4FED3-28A6-4ADE-9113-897CE0A7709B}">
      <dgm:prSet/>
      <dgm:spPr/>
      <dgm:t>
        <a:bodyPr/>
        <a:lstStyle/>
        <a:p>
          <a:endParaRPr lang="en-US"/>
        </a:p>
      </dgm:t>
    </dgm:pt>
    <dgm:pt modelId="{A2C6D542-1FF0-45F6-BC9C-80522DB272CB}" type="sibTrans" cxnId="{9BD4FED3-28A6-4ADE-9113-897CE0A7709B}">
      <dgm:prSet/>
      <dgm:spPr/>
      <dgm:t>
        <a:bodyPr/>
        <a:lstStyle/>
        <a:p>
          <a:endParaRPr lang="en-US"/>
        </a:p>
      </dgm:t>
    </dgm:pt>
    <dgm:pt modelId="{322D5B50-0F4F-4147-9257-E61F5E172037}">
      <dgm:prSet/>
      <dgm:spPr/>
      <dgm:t>
        <a:bodyPr/>
        <a:lstStyle/>
        <a:p>
          <a:r>
            <a:rPr lang="en-US" b="1"/>
            <a:t>Impacts</a:t>
          </a:r>
          <a:endParaRPr lang="en-US"/>
        </a:p>
      </dgm:t>
    </dgm:pt>
    <dgm:pt modelId="{DBBACA7A-AA3F-4E79-8F54-AC79C00B42CB}" type="parTrans" cxnId="{231DEBD3-046E-4535-B1CC-B23151B17D38}">
      <dgm:prSet/>
      <dgm:spPr/>
      <dgm:t>
        <a:bodyPr/>
        <a:lstStyle/>
        <a:p>
          <a:endParaRPr lang="en-US"/>
        </a:p>
      </dgm:t>
    </dgm:pt>
    <dgm:pt modelId="{C5BE7961-4082-4980-8A6E-3418F777D65D}" type="sibTrans" cxnId="{231DEBD3-046E-4535-B1CC-B23151B17D38}">
      <dgm:prSet/>
      <dgm:spPr/>
      <dgm:t>
        <a:bodyPr/>
        <a:lstStyle/>
        <a:p>
          <a:endParaRPr lang="en-US"/>
        </a:p>
      </dgm:t>
    </dgm:pt>
    <dgm:pt modelId="{29D0948B-342B-41E9-9BDD-4388F9C7492D}">
      <dgm:prSet/>
      <dgm:spPr/>
      <dgm:t>
        <a:bodyPr/>
        <a:lstStyle/>
        <a:p>
          <a:r>
            <a:rPr lang="en-US" b="1" baseline="0"/>
            <a:t>Occupant Communication</a:t>
          </a:r>
          <a:endParaRPr lang="en-US"/>
        </a:p>
      </dgm:t>
    </dgm:pt>
    <dgm:pt modelId="{E67A5B8E-716F-4C83-A5C0-A9CA473680D2}" type="parTrans" cxnId="{7BC00889-6538-4A85-A978-CEFF6CBBB966}">
      <dgm:prSet/>
      <dgm:spPr/>
      <dgm:t>
        <a:bodyPr/>
        <a:lstStyle/>
        <a:p>
          <a:endParaRPr lang="en-US"/>
        </a:p>
      </dgm:t>
    </dgm:pt>
    <dgm:pt modelId="{ACB319DA-ACDC-4390-9F1C-1577AA87C025}" type="sibTrans" cxnId="{7BC00889-6538-4A85-A978-CEFF6CBBB966}">
      <dgm:prSet/>
      <dgm:spPr/>
      <dgm:t>
        <a:bodyPr/>
        <a:lstStyle/>
        <a:p>
          <a:endParaRPr lang="en-US"/>
        </a:p>
      </dgm:t>
    </dgm:pt>
    <dgm:pt modelId="{B3751148-7B51-4C47-B232-D22DA9198E60}">
      <dgm:prSet/>
      <dgm:spPr/>
      <dgm:t>
        <a:bodyPr/>
        <a:lstStyle/>
        <a:p>
          <a:r>
            <a:rPr lang="en-US" b="1"/>
            <a:t>Q &amp; A </a:t>
          </a:r>
          <a:endParaRPr lang="en-US"/>
        </a:p>
      </dgm:t>
    </dgm:pt>
    <dgm:pt modelId="{7546265E-17B9-43CF-A976-A5FBB7D4AA48}" type="parTrans" cxnId="{8EC92746-FC6A-49F1-9DC6-3E3CAC1C2DC0}">
      <dgm:prSet/>
      <dgm:spPr/>
      <dgm:t>
        <a:bodyPr/>
        <a:lstStyle/>
        <a:p>
          <a:endParaRPr lang="en-US"/>
        </a:p>
      </dgm:t>
    </dgm:pt>
    <dgm:pt modelId="{D34E25D3-BE07-462B-A714-049EB431FA13}" type="sibTrans" cxnId="{8EC92746-FC6A-49F1-9DC6-3E3CAC1C2DC0}">
      <dgm:prSet/>
      <dgm:spPr/>
      <dgm:t>
        <a:bodyPr/>
        <a:lstStyle/>
        <a:p>
          <a:endParaRPr lang="en-US"/>
        </a:p>
      </dgm:t>
    </dgm:pt>
    <dgm:pt modelId="{FEEF8936-9A3C-4975-8EF5-8EDDE3A93073}" type="pres">
      <dgm:prSet presAssocID="{D21DC708-A4F9-47EC-8589-FA2BAD1740CD}" presName="linear" presStyleCnt="0">
        <dgm:presLayoutVars>
          <dgm:animLvl val="lvl"/>
          <dgm:resizeHandles val="exact"/>
        </dgm:presLayoutVars>
      </dgm:prSet>
      <dgm:spPr/>
    </dgm:pt>
    <dgm:pt modelId="{C49D7B4D-ED61-4F3B-BF95-F000DFA074A1}" type="pres">
      <dgm:prSet presAssocID="{29808BD1-EAE8-47BB-9A3B-081974B139A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AEEA4B6-4055-4EFC-B632-69264E0BE732}" type="pres">
      <dgm:prSet presAssocID="{39B77117-40B3-4036-AA44-C3A01F0F4D45}" presName="spacer" presStyleCnt="0"/>
      <dgm:spPr/>
    </dgm:pt>
    <dgm:pt modelId="{96C5AD58-0C6B-4B1B-880E-8D565F577B7E}" type="pres">
      <dgm:prSet presAssocID="{80A2269A-9CC5-4076-9DDC-0906B917C99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A2FEF97-5243-4305-A006-141BFEF2552C}" type="pres">
      <dgm:prSet presAssocID="{A2C6D542-1FF0-45F6-BC9C-80522DB272CB}" presName="spacer" presStyleCnt="0"/>
      <dgm:spPr/>
    </dgm:pt>
    <dgm:pt modelId="{CB4BB5AA-E3BD-4D30-857D-2B73D95A6A53}" type="pres">
      <dgm:prSet presAssocID="{322D5B50-0F4F-4147-9257-E61F5E17203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B2950D3-8D65-4316-9F01-4F0E1080B668}" type="pres">
      <dgm:prSet presAssocID="{C5BE7961-4082-4980-8A6E-3418F777D65D}" presName="spacer" presStyleCnt="0"/>
      <dgm:spPr/>
    </dgm:pt>
    <dgm:pt modelId="{9E2981A8-4C33-4FD6-BC09-C9A32768FA7C}" type="pres">
      <dgm:prSet presAssocID="{29D0948B-342B-41E9-9BDD-4388F9C7492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0AA661D-A36B-4F24-A4A3-9276A48B1568}" type="pres">
      <dgm:prSet presAssocID="{ACB319DA-ACDC-4390-9F1C-1577AA87C025}" presName="spacer" presStyleCnt="0"/>
      <dgm:spPr/>
    </dgm:pt>
    <dgm:pt modelId="{686CD26B-04AF-4967-8DA2-47F424310A51}" type="pres">
      <dgm:prSet presAssocID="{B3751148-7B51-4C47-B232-D22DA9198E6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A18F45B-0407-4B00-853E-C6636FF9785E}" type="presOf" srcId="{29D0948B-342B-41E9-9BDD-4388F9C7492D}" destId="{9E2981A8-4C33-4FD6-BC09-C9A32768FA7C}" srcOrd="0" destOrd="0" presId="urn:microsoft.com/office/officeart/2005/8/layout/vList2"/>
    <dgm:cxn modelId="{8EC92746-FC6A-49F1-9DC6-3E3CAC1C2DC0}" srcId="{D21DC708-A4F9-47EC-8589-FA2BAD1740CD}" destId="{B3751148-7B51-4C47-B232-D22DA9198E60}" srcOrd="4" destOrd="0" parTransId="{7546265E-17B9-43CF-A976-A5FBB7D4AA48}" sibTransId="{D34E25D3-BE07-462B-A714-049EB431FA13}"/>
    <dgm:cxn modelId="{7BC00889-6538-4A85-A978-CEFF6CBBB966}" srcId="{D21DC708-A4F9-47EC-8589-FA2BAD1740CD}" destId="{29D0948B-342B-41E9-9BDD-4388F9C7492D}" srcOrd="3" destOrd="0" parTransId="{E67A5B8E-716F-4C83-A5C0-A9CA473680D2}" sibTransId="{ACB319DA-ACDC-4390-9F1C-1577AA87C025}"/>
    <dgm:cxn modelId="{D873C8AA-ACE1-4234-B06C-92176391249B}" type="presOf" srcId="{80A2269A-9CC5-4076-9DDC-0906B917C99A}" destId="{96C5AD58-0C6B-4B1B-880E-8D565F577B7E}" srcOrd="0" destOrd="0" presId="urn:microsoft.com/office/officeart/2005/8/layout/vList2"/>
    <dgm:cxn modelId="{672ED8C3-EE40-4AEB-8E02-9023534C7793}" type="presOf" srcId="{B3751148-7B51-4C47-B232-D22DA9198E60}" destId="{686CD26B-04AF-4967-8DA2-47F424310A51}" srcOrd="0" destOrd="0" presId="urn:microsoft.com/office/officeart/2005/8/layout/vList2"/>
    <dgm:cxn modelId="{056889C8-18B6-4E53-A9A2-9DF119523687}" type="presOf" srcId="{322D5B50-0F4F-4147-9257-E61F5E172037}" destId="{CB4BB5AA-E3BD-4D30-857D-2B73D95A6A53}" srcOrd="0" destOrd="0" presId="urn:microsoft.com/office/officeart/2005/8/layout/vList2"/>
    <dgm:cxn modelId="{231DEBD3-046E-4535-B1CC-B23151B17D38}" srcId="{D21DC708-A4F9-47EC-8589-FA2BAD1740CD}" destId="{322D5B50-0F4F-4147-9257-E61F5E172037}" srcOrd="2" destOrd="0" parTransId="{DBBACA7A-AA3F-4E79-8F54-AC79C00B42CB}" sibTransId="{C5BE7961-4082-4980-8A6E-3418F777D65D}"/>
    <dgm:cxn modelId="{9BD4FED3-28A6-4ADE-9113-897CE0A7709B}" srcId="{D21DC708-A4F9-47EC-8589-FA2BAD1740CD}" destId="{80A2269A-9CC5-4076-9DDC-0906B917C99A}" srcOrd="1" destOrd="0" parTransId="{0097E279-1930-4EEF-980A-A0CD86D2CD93}" sibTransId="{A2C6D542-1FF0-45F6-BC9C-80522DB272CB}"/>
    <dgm:cxn modelId="{720B34D7-465C-4DB2-BB20-1DFF0DF535E4}" type="presOf" srcId="{29808BD1-EAE8-47BB-9A3B-081974B139AE}" destId="{C49D7B4D-ED61-4F3B-BF95-F000DFA074A1}" srcOrd="0" destOrd="0" presId="urn:microsoft.com/office/officeart/2005/8/layout/vList2"/>
    <dgm:cxn modelId="{01459ADF-24D0-432E-8285-7728411DDAB7}" type="presOf" srcId="{D21DC708-A4F9-47EC-8589-FA2BAD1740CD}" destId="{FEEF8936-9A3C-4975-8EF5-8EDDE3A93073}" srcOrd="0" destOrd="0" presId="urn:microsoft.com/office/officeart/2005/8/layout/vList2"/>
    <dgm:cxn modelId="{F8AB2EF0-43CE-474C-A7FB-9E28352E20C0}" srcId="{D21DC708-A4F9-47EC-8589-FA2BAD1740CD}" destId="{29808BD1-EAE8-47BB-9A3B-081974B139AE}" srcOrd="0" destOrd="0" parTransId="{21FD9117-34BE-4B3D-A052-6F3AF804652D}" sibTransId="{39B77117-40B3-4036-AA44-C3A01F0F4D45}"/>
    <dgm:cxn modelId="{7E00D980-C165-4E6C-A67C-573ADDCF4CBE}" type="presParOf" srcId="{FEEF8936-9A3C-4975-8EF5-8EDDE3A93073}" destId="{C49D7B4D-ED61-4F3B-BF95-F000DFA074A1}" srcOrd="0" destOrd="0" presId="urn:microsoft.com/office/officeart/2005/8/layout/vList2"/>
    <dgm:cxn modelId="{FB3C3A49-AAF4-415D-8147-5EEA540B1A89}" type="presParOf" srcId="{FEEF8936-9A3C-4975-8EF5-8EDDE3A93073}" destId="{DAEEA4B6-4055-4EFC-B632-69264E0BE732}" srcOrd="1" destOrd="0" presId="urn:microsoft.com/office/officeart/2005/8/layout/vList2"/>
    <dgm:cxn modelId="{EA8CDB3A-6CA2-4DA0-A27B-F8148AA95095}" type="presParOf" srcId="{FEEF8936-9A3C-4975-8EF5-8EDDE3A93073}" destId="{96C5AD58-0C6B-4B1B-880E-8D565F577B7E}" srcOrd="2" destOrd="0" presId="urn:microsoft.com/office/officeart/2005/8/layout/vList2"/>
    <dgm:cxn modelId="{E4E4892A-8A35-478D-953A-6A2FFE0C7AD4}" type="presParOf" srcId="{FEEF8936-9A3C-4975-8EF5-8EDDE3A93073}" destId="{2A2FEF97-5243-4305-A006-141BFEF2552C}" srcOrd="3" destOrd="0" presId="urn:microsoft.com/office/officeart/2005/8/layout/vList2"/>
    <dgm:cxn modelId="{ACC92226-A3B2-4F97-9BAE-01EA36F607AC}" type="presParOf" srcId="{FEEF8936-9A3C-4975-8EF5-8EDDE3A93073}" destId="{CB4BB5AA-E3BD-4D30-857D-2B73D95A6A53}" srcOrd="4" destOrd="0" presId="urn:microsoft.com/office/officeart/2005/8/layout/vList2"/>
    <dgm:cxn modelId="{91EA51CE-F3A1-4858-B4A2-CDD84694BE8C}" type="presParOf" srcId="{FEEF8936-9A3C-4975-8EF5-8EDDE3A93073}" destId="{3B2950D3-8D65-4316-9F01-4F0E1080B668}" srcOrd="5" destOrd="0" presId="urn:microsoft.com/office/officeart/2005/8/layout/vList2"/>
    <dgm:cxn modelId="{A851CF85-882A-4CA7-86E6-F5A0CAF656B6}" type="presParOf" srcId="{FEEF8936-9A3C-4975-8EF5-8EDDE3A93073}" destId="{9E2981A8-4C33-4FD6-BC09-C9A32768FA7C}" srcOrd="6" destOrd="0" presId="urn:microsoft.com/office/officeart/2005/8/layout/vList2"/>
    <dgm:cxn modelId="{2307AFC6-1C68-4697-993A-86F574B9041B}" type="presParOf" srcId="{FEEF8936-9A3C-4975-8EF5-8EDDE3A93073}" destId="{D0AA661D-A36B-4F24-A4A3-9276A48B1568}" srcOrd="7" destOrd="0" presId="urn:microsoft.com/office/officeart/2005/8/layout/vList2"/>
    <dgm:cxn modelId="{51D2FBB1-61C5-4B50-95DB-927DD57B041D}" type="presParOf" srcId="{FEEF8936-9A3C-4975-8EF5-8EDDE3A93073}" destId="{686CD26B-04AF-4967-8DA2-47F424310A5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DF82D0-BAC1-4595-9121-BF19E7A616E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049B60-9308-4EEE-AE15-200312BAED34}">
      <dgm:prSet phldrT="[Text]" custT="1"/>
      <dgm:spPr/>
      <dgm:t>
        <a:bodyPr/>
        <a:lstStyle/>
        <a:p>
          <a:pPr algn="l"/>
          <a:r>
            <a:rPr lang="en-US" sz="1400" b="1" dirty="0">
              <a:latin typeface="Century Gothic" panose="020B0502020202020204" pitchFamily="34" charset="0"/>
            </a:rPr>
            <a:t>Julie Gallivan</a:t>
          </a:r>
        </a:p>
        <a:p>
          <a:pPr algn="l"/>
          <a:r>
            <a:rPr lang="en-US" sz="1200" b="1" dirty="0">
              <a:latin typeface="Century Gothic" panose="020B0502020202020204" pitchFamily="34" charset="0"/>
            </a:rPr>
            <a:t>Senior Project Manager</a:t>
          </a:r>
        </a:p>
      </dgm:t>
    </dgm:pt>
    <dgm:pt modelId="{15D12F2F-DA64-46E0-985B-17E94A184BC1}" type="parTrans" cxnId="{5E73F7E5-D1F9-423E-9D3B-18F2778522B6}">
      <dgm:prSet/>
      <dgm:spPr/>
      <dgm:t>
        <a:bodyPr/>
        <a:lstStyle/>
        <a:p>
          <a:endParaRPr lang="en-US"/>
        </a:p>
      </dgm:t>
    </dgm:pt>
    <dgm:pt modelId="{6C55BD8F-17C7-432C-A984-0CC408AAA88A}" type="sibTrans" cxnId="{5E73F7E5-D1F9-423E-9D3B-18F2778522B6}">
      <dgm:prSet/>
      <dgm:spPr/>
      <dgm:t>
        <a:bodyPr/>
        <a:lstStyle/>
        <a:p>
          <a:endParaRPr lang="en-US"/>
        </a:p>
      </dgm:t>
    </dgm:pt>
    <dgm:pt modelId="{CE49788E-BCD3-472E-A2E6-23C3AFEF6478}">
      <dgm:prSet phldrT="[Text]" custT="1"/>
      <dgm:spPr/>
      <dgm:t>
        <a:bodyPr/>
        <a:lstStyle/>
        <a:p>
          <a:pPr algn="l"/>
          <a:r>
            <a:rPr lang="en-US" sz="1400" b="1" dirty="0">
              <a:latin typeface="Century Gothic" panose="020B0502020202020204" pitchFamily="34" charset="0"/>
            </a:rPr>
            <a:t>Jason Felipe</a:t>
          </a:r>
        </a:p>
        <a:p>
          <a:pPr algn="l"/>
          <a:r>
            <a:rPr lang="en-US" sz="1200" b="1" dirty="0">
              <a:latin typeface="Century Gothic" panose="020B0502020202020204" pitchFamily="34" charset="0"/>
            </a:rPr>
            <a:t>Construction Manager</a:t>
          </a:r>
        </a:p>
      </dgm:t>
    </dgm:pt>
    <dgm:pt modelId="{4E1CF8D1-F1BD-4502-B219-0D14180EF6D4}" type="parTrans" cxnId="{F8958B69-CBC6-45D0-817B-25CD86D3956E}">
      <dgm:prSet/>
      <dgm:spPr/>
      <dgm:t>
        <a:bodyPr/>
        <a:lstStyle/>
        <a:p>
          <a:endParaRPr lang="en-US"/>
        </a:p>
      </dgm:t>
    </dgm:pt>
    <dgm:pt modelId="{50F1B111-0BFC-42B4-AACB-40F1487D8ED7}" type="sibTrans" cxnId="{F8958B69-CBC6-45D0-817B-25CD86D3956E}">
      <dgm:prSet/>
      <dgm:spPr/>
      <dgm:t>
        <a:bodyPr/>
        <a:lstStyle/>
        <a:p>
          <a:endParaRPr lang="en-US"/>
        </a:p>
      </dgm:t>
    </dgm:pt>
    <dgm:pt modelId="{137385A7-90DF-4E7F-8411-557BC9CB4B04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Sam Devetski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Senior Project Engineer</a:t>
          </a:r>
        </a:p>
      </dgm:t>
    </dgm:pt>
    <dgm:pt modelId="{561C1458-202A-483A-96EB-2E93671D84A8}" type="parTrans" cxnId="{6E03F046-6CC5-4FAA-BFBA-1004805593D1}">
      <dgm:prSet/>
      <dgm:spPr/>
      <dgm:t>
        <a:bodyPr/>
        <a:lstStyle/>
        <a:p>
          <a:endParaRPr lang="en-US"/>
        </a:p>
      </dgm:t>
    </dgm:pt>
    <dgm:pt modelId="{2157BE56-4393-41DD-AEB8-8D6597A7F0D8}" type="sibTrans" cxnId="{6E03F046-6CC5-4FAA-BFBA-1004805593D1}">
      <dgm:prSet/>
      <dgm:spPr/>
      <dgm:t>
        <a:bodyPr/>
        <a:lstStyle/>
        <a:p>
          <a:endParaRPr lang="en-US"/>
        </a:p>
      </dgm:t>
    </dgm:pt>
    <dgm:pt modelId="{507DC0B1-F050-4161-84B6-005F33D4A917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Helen Chung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Project Engineer</a:t>
          </a:r>
        </a:p>
      </dgm:t>
    </dgm:pt>
    <dgm:pt modelId="{DE030D7B-6FBB-47F1-AD1B-03A1AE5C3590}" type="parTrans" cxnId="{2AB3C675-D41A-47BF-B44B-B53A9A1D24C4}">
      <dgm:prSet/>
      <dgm:spPr/>
      <dgm:t>
        <a:bodyPr/>
        <a:lstStyle/>
        <a:p>
          <a:endParaRPr lang="en-US"/>
        </a:p>
      </dgm:t>
    </dgm:pt>
    <dgm:pt modelId="{479F2A0D-C8B1-4945-8F33-D6B1255B059A}" type="sibTrans" cxnId="{2AB3C675-D41A-47BF-B44B-B53A9A1D24C4}">
      <dgm:prSet/>
      <dgm:spPr/>
      <dgm:t>
        <a:bodyPr/>
        <a:lstStyle/>
        <a:p>
          <a:endParaRPr lang="en-US"/>
        </a:p>
      </dgm:t>
    </dgm:pt>
    <dgm:pt modelId="{8636E50D-3730-4426-92B8-FE55D2770FC2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Monica Caporale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Project Management Analyst</a:t>
          </a:r>
        </a:p>
      </dgm:t>
    </dgm:pt>
    <dgm:pt modelId="{87D82501-2BED-4467-B9C6-B0AC0244CE81}" type="parTrans" cxnId="{145A5CBC-55D9-4BD2-B093-59A753D04A92}">
      <dgm:prSet/>
      <dgm:spPr/>
      <dgm:t>
        <a:bodyPr/>
        <a:lstStyle/>
        <a:p>
          <a:endParaRPr lang="en-US"/>
        </a:p>
      </dgm:t>
    </dgm:pt>
    <dgm:pt modelId="{E93297C3-6C8F-4F0D-8DDB-1FD850B32C4E}" type="sibTrans" cxnId="{145A5CBC-55D9-4BD2-B093-59A753D04A92}">
      <dgm:prSet/>
      <dgm:spPr/>
      <dgm:t>
        <a:bodyPr/>
        <a:lstStyle/>
        <a:p>
          <a:endParaRPr lang="en-US"/>
        </a:p>
      </dgm:t>
    </dgm:pt>
    <dgm:pt modelId="{79539591-7ADB-4AD0-AB1F-4CFD3424ED72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Doug Bibby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Construction Manager &amp; Project Controls</a:t>
          </a:r>
        </a:p>
      </dgm:t>
    </dgm:pt>
    <dgm:pt modelId="{19837A39-1442-4469-B97F-8219C1CD715B}" type="parTrans" cxnId="{C8FBD552-9C64-4C69-B124-1ACC4308D59D}">
      <dgm:prSet/>
      <dgm:spPr/>
      <dgm:t>
        <a:bodyPr/>
        <a:lstStyle/>
        <a:p>
          <a:endParaRPr lang="en-US"/>
        </a:p>
      </dgm:t>
    </dgm:pt>
    <dgm:pt modelId="{9381F98C-6A64-4C0F-94CA-551FF5E00155}" type="sibTrans" cxnId="{C8FBD552-9C64-4C69-B124-1ACC4308D59D}">
      <dgm:prSet/>
      <dgm:spPr/>
      <dgm:t>
        <a:bodyPr/>
        <a:lstStyle/>
        <a:p>
          <a:endParaRPr lang="en-US"/>
        </a:p>
      </dgm:t>
    </dgm:pt>
    <dgm:pt modelId="{BCBCD012-761E-46A9-A08F-E95642E8D954}" type="pres">
      <dgm:prSet presAssocID="{B5DF82D0-BAC1-4595-9121-BF19E7A616EB}" presName="linearFlow" presStyleCnt="0">
        <dgm:presLayoutVars>
          <dgm:dir/>
          <dgm:resizeHandles val="exact"/>
        </dgm:presLayoutVars>
      </dgm:prSet>
      <dgm:spPr/>
    </dgm:pt>
    <dgm:pt modelId="{E73A302B-3811-48E8-ADAD-6A2BA4F221D8}" type="pres">
      <dgm:prSet presAssocID="{F1049B60-9308-4EEE-AE15-200312BAED34}" presName="composite" presStyleCnt="0"/>
      <dgm:spPr/>
    </dgm:pt>
    <dgm:pt modelId="{AD0204EA-21D2-4AA8-AC9E-6A2C86506A5F}" type="pres">
      <dgm:prSet presAssocID="{F1049B60-9308-4EEE-AE15-200312BAED34}" presName="imgShp" presStyleLbl="fgImgPlace1" presStyleIdx="0" presStyleCnt="6" custScaleX="99771" custScaleY="99770"/>
      <dgm:spPr>
        <a:blipFill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  <dgm:pt modelId="{7161AC5D-8B00-4032-B2D1-2BAB8D7D243F}" type="pres">
      <dgm:prSet presAssocID="{F1049B60-9308-4EEE-AE15-200312BAED34}" presName="txShp" presStyleLbl="node1" presStyleIdx="0" presStyleCnt="6" custScaleX="101483">
        <dgm:presLayoutVars>
          <dgm:bulletEnabled val="1"/>
        </dgm:presLayoutVars>
      </dgm:prSet>
      <dgm:spPr/>
    </dgm:pt>
    <dgm:pt modelId="{EA44DAA9-6F9C-49A6-B54A-D3A7D951A6EB}" type="pres">
      <dgm:prSet presAssocID="{6C55BD8F-17C7-432C-A984-0CC408AAA88A}" presName="spacing" presStyleCnt="0"/>
      <dgm:spPr/>
    </dgm:pt>
    <dgm:pt modelId="{FC02563C-1BAB-41F7-B88D-7B1120875A01}" type="pres">
      <dgm:prSet presAssocID="{CE49788E-BCD3-472E-A2E6-23C3AFEF6478}" presName="composite" presStyleCnt="0"/>
      <dgm:spPr/>
    </dgm:pt>
    <dgm:pt modelId="{CA995EFB-156E-439E-9213-5708CA6CEDA2}" type="pres">
      <dgm:prSet presAssocID="{CE49788E-BCD3-472E-A2E6-23C3AFEF6478}" presName="imgShp" presStyleLbl="fgImgPlace1" presStyleIdx="1" presStyleCnt="6" custScaleX="96607" custScaleY="96606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5D6CBC55-D154-49E3-9F0D-B4AD1C02EF68}" type="pres">
      <dgm:prSet presAssocID="{CE49788E-BCD3-472E-A2E6-23C3AFEF6478}" presName="txShp" presStyleLbl="node1" presStyleIdx="1" presStyleCnt="6" custScaleX="101483">
        <dgm:presLayoutVars>
          <dgm:bulletEnabled val="1"/>
        </dgm:presLayoutVars>
      </dgm:prSet>
      <dgm:spPr/>
    </dgm:pt>
    <dgm:pt modelId="{9219A5DA-BFD4-42B4-80FE-A16175BD825E}" type="pres">
      <dgm:prSet presAssocID="{50F1B111-0BFC-42B4-AACB-40F1487D8ED7}" presName="spacing" presStyleCnt="0"/>
      <dgm:spPr/>
    </dgm:pt>
    <dgm:pt modelId="{A67643ED-89F4-4FDE-9832-AE464115212F}" type="pres">
      <dgm:prSet presAssocID="{137385A7-90DF-4E7F-8411-557BC9CB4B04}" presName="composite" presStyleCnt="0"/>
      <dgm:spPr/>
    </dgm:pt>
    <dgm:pt modelId="{FD896899-D16D-42A7-81B9-D7928BF2A8E7}" type="pres">
      <dgm:prSet presAssocID="{137385A7-90DF-4E7F-8411-557BC9CB4B04}" presName="imgShp" presStyleLbl="fgImgPlace1" presStyleIdx="2" presStyleCnt="6" custScaleX="98609" custScaleY="98609"/>
      <dgm:spPr>
        <a:blipFill>
          <a:blip xmlns:r="http://schemas.openxmlformats.org/officeDocument/2006/relationships" r:embed="rId3"/>
          <a:srcRect/>
          <a:stretch>
            <a:fillRect t="-18000" b="-18000"/>
          </a:stretch>
        </a:blipFill>
      </dgm:spPr>
    </dgm:pt>
    <dgm:pt modelId="{FAACEA3A-2DFC-4C8A-887C-6613811C5CA7}" type="pres">
      <dgm:prSet presAssocID="{137385A7-90DF-4E7F-8411-557BC9CB4B04}" presName="txShp" presStyleLbl="node1" presStyleIdx="2" presStyleCnt="6" custScaleX="101483">
        <dgm:presLayoutVars>
          <dgm:bulletEnabled val="1"/>
        </dgm:presLayoutVars>
      </dgm:prSet>
      <dgm:spPr/>
    </dgm:pt>
    <dgm:pt modelId="{11EA56BD-8DFD-4E0F-B97B-B8EA4B791611}" type="pres">
      <dgm:prSet presAssocID="{2157BE56-4393-41DD-AEB8-8D6597A7F0D8}" presName="spacing" presStyleCnt="0"/>
      <dgm:spPr/>
    </dgm:pt>
    <dgm:pt modelId="{E9A218B0-74B8-4D4A-9515-1F76035D48BF}" type="pres">
      <dgm:prSet presAssocID="{507DC0B1-F050-4161-84B6-005F33D4A917}" presName="composite" presStyleCnt="0"/>
      <dgm:spPr/>
    </dgm:pt>
    <dgm:pt modelId="{44285178-E803-44D8-9233-6EE20C64DEE5}" type="pres">
      <dgm:prSet presAssocID="{507DC0B1-F050-4161-84B6-005F33D4A917}" presName="imgShp" presStyleLbl="fgImgPlace1" presStyleIdx="3" presStyleCnt="6" custScaleX="98609" custScaleY="98609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6EE2E75C-228A-489C-8A1B-05588DA23B69}" type="pres">
      <dgm:prSet presAssocID="{507DC0B1-F050-4161-84B6-005F33D4A917}" presName="txShp" presStyleLbl="node1" presStyleIdx="3" presStyleCnt="6" custScaleX="101483" custLinFactNeighborX="387">
        <dgm:presLayoutVars>
          <dgm:bulletEnabled val="1"/>
        </dgm:presLayoutVars>
      </dgm:prSet>
      <dgm:spPr/>
    </dgm:pt>
    <dgm:pt modelId="{7CDD8235-DC4F-4B03-829E-9C8C2E2E7DC7}" type="pres">
      <dgm:prSet presAssocID="{479F2A0D-C8B1-4945-8F33-D6B1255B059A}" presName="spacing" presStyleCnt="0"/>
      <dgm:spPr/>
    </dgm:pt>
    <dgm:pt modelId="{3907F881-5860-498A-8435-0D97B7080BBF}" type="pres">
      <dgm:prSet presAssocID="{8636E50D-3730-4426-92B8-FE55D2770FC2}" presName="composite" presStyleCnt="0"/>
      <dgm:spPr/>
    </dgm:pt>
    <dgm:pt modelId="{C206E359-ECF3-4ECF-AF93-B954D395FE37}" type="pres">
      <dgm:prSet presAssocID="{8636E50D-3730-4426-92B8-FE55D2770FC2}" presName="imgShp" presStyleLbl="fgImgPlace1" presStyleIdx="4" presStyleCnt="6" custScaleX="98609" custScaleY="98609"/>
      <dgm:spPr>
        <a:blipFill>
          <a:blip xmlns:r="http://schemas.openxmlformats.org/officeDocument/2006/relationships" r:embed="rId5"/>
          <a:srcRect/>
          <a:stretch>
            <a:fillRect t="-20000" b="-20000"/>
          </a:stretch>
        </a:blipFill>
      </dgm:spPr>
    </dgm:pt>
    <dgm:pt modelId="{8FCB97D9-A936-4362-8DEF-7BC76A3EEF1E}" type="pres">
      <dgm:prSet presAssocID="{8636E50D-3730-4426-92B8-FE55D2770FC2}" presName="txShp" presStyleLbl="node1" presStyleIdx="4" presStyleCnt="6" custScaleX="101483" custLinFactNeighborX="387">
        <dgm:presLayoutVars>
          <dgm:bulletEnabled val="1"/>
        </dgm:presLayoutVars>
      </dgm:prSet>
      <dgm:spPr/>
    </dgm:pt>
    <dgm:pt modelId="{6F81101E-3D22-4762-82F5-80A3D3ADB453}" type="pres">
      <dgm:prSet presAssocID="{E93297C3-6C8F-4F0D-8DDB-1FD850B32C4E}" presName="spacing" presStyleCnt="0"/>
      <dgm:spPr/>
    </dgm:pt>
    <dgm:pt modelId="{335B1F63-C3E9-4586-9D69-A64B286B61CE}" type="pres">
      <dgm:prSet presAssocID="{79539591-7ADB-4AD0-AB1F-4CFD3424ED72}" presName="composite" presStyleCnt="0"/>
      <dgm:spPr/>
    </dgm:pt>
    <dgm:pt modelId="{EE96DA37-825B-48CE-B666-5C01F3B30D69}" type="pres">
      <dgm:prSet presAssocID="{79539591-7ADB-4AD0-AB1F-4CFD3424ED72}" presName="imgShp" presStyleLbl="fgImgPlace1" presStyleIdx="5" presStyleCnt="6" custScaleX="98609" custScaleY="9860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9BB7E077-98EE-4A4E-8E19-1247E356BE30}" type="pres">
      <dgm:prSet presAssocID="{79539591-7ADB-4AD0-AB1F-4CFD3424ED72}" presName="txShp" presStyleLbl="node1" presStyleIdx="5" presStyleCnt="6" custScaleX="101483" custLinFactNeighborX="387">
        <dgm:presLayoutVars>
          <dgm:bulletEnabled val="1"/>
        </dgm:presLayoutVars>
      </dgm:prSet>
      <dgm:spPr/>
    </dgm:pt>
  </dgm:ptLst>
  <dgm:cxnLst>
    <dgm:cxn modelId="{40813214-1660-4A48-B9BE-F96F182E7C29}" type="presOf" srcId="{CE49788E-BCD3-472E-A2E6-23C3AFEF6478}" destId="{5D6CBC55-D154-49E3-9F0D-B4AD1C02EF68}" srcOrd="0" destOrd="0" presId="urn:microsoft.com/office/officeart/2005/8/layout/vList3"/>
    <dgm:cxn modelId="{1F13E71A-253E-4FAF-9EF3-3C2E755B6D09}" type="presOf" srcId="{8636E50D-3730-4426-92B8-FE55D2770FC2}" destId="{8FCB97D9-A936-4362-8DEF-7BC76A3EEF1E}" srcOrd="0" destOrd="0" presId="urn:microsoft.com/office/officeart/2005/8/layout/vList3"/>
    <dgm:cxn modelId="{6E03F046-6CC5-4FAA-BFBA-1004805593D1}" srcId="{B5DF82D0-BAC1-4595-9121-BF19E7A616EB}" destId="{137385A7-90DF-4E7F-8411-557BC9CB4B04}" srcOrd="2" destOrd="0" parTransId="{561C1458-202A-483A-96EB-2E93671D84A8}" sibTransId="{2157BE56-4393-41DD-AEB8-8D6597A7F0D8}"/>
    <dgm:cxn modelId="{F8958B69-CBC6-45D0-817B-25CD86D3956E}" srcId="{B5DF82D0-BAC1-4595-9121-BF19E7A616EB}" destId="{CE49788E-BCD3-472E-A2E6-23C3AFEF6478}" srcOrd="1" destOrd="0" parTransId="{4E1CF8D1-F1BD-4502-B219-0D14180EF6D4}" sibTransId="{50F1B111-0BFC-42B4-AACB-40F1487D8ED7}"/>
    <dgm:cxn modelId="{C8FBD552-9C64-4C69-B124-1ACC4308D59D}" srcId="{B5DF82D0-BAC1-4595-9121-BF19E7A616EB}" destId="{79539591-7ADB-4AD0-AB1F-4CFD3424ED72}" srcOrd="5" destOrd="0" parTransId="{19837A39-1442-4469-B97F-8219C1CD715B}" sibTransId="{9381F98C-6A64-4C0F-94CA-551FF5E00155}"/>
    <dgm:cxn modelId="{2AB3C675-D41A-47BF-B44B-B53A9A1D24C4}" srcId="{B5DF82D0-BAC1-4595-9121-BF19E7A616EB}" destId="{507DC0B1-F050-4161-84B6-005F33D4A917}" srcOrd="3" destOrd="0" parTransId="{DE030D7B-6FBB-47F1-AD1B-03A1AE5C3590}" sibTransId="{479F2A0D-C8B1-4945-8F33-D6B1255B059A}"/>
    <dgm:cxn modelId="{12E8CE85-6B11-4314-BE7F-3859E9B8B2AA}" type="presOf" srcId="{79539591-7ADB-4AD0-AB1F-4CFD3424ED72}" destId="{9BB7E077-98EE-4A4E-8E19-1247E356BE30}" srcOrd="0" destOrd="0" presId="urn:microsoft.com/office/officeart/2005/8/layout/vList3"/>
    <dgm:cxn modelId="{966F3B96-F926-43F5-9F6F-6E16A3C94129}" type="presOf" srcId="{F1049B60-9308-4EEE-AE15-200312BAED34}" destId="{7161AC5D-8B00-4032-B2D1-2BAB8D7D243F}" srcOrd="0" destOrd="0" presId="urn:microsoft.com/office/officeart/2005/8/layout/vList3"/>
    <dgm:cxn modelId="{DC194CBA-1720-43FC-AB49-A4B69C0F558A}" type="presOf" srcId="{137385A7-90DF-4E7F-8411-557BC9CB4B04}" destId="{FAACEA3A-2DFC-4C8A-887C-6613811C5CA7}" srcOrd="0" destOrd="0" presId="urn:microsoft.com/office/officeart/2005/8/layout/vList3"/>
    <dgm:cxn modelId="{145A5CBC-55D9-4BD2-B093-59A753D04A92}" srcId="{B5DF82D0-BAC1-4595-9121-BF19E7A616EB}" destId="{8636E50D-3730-4426-92B8-FE55D2770FC2}" srcOrd="4" destOrd="0" parTransId="{87D82501-2BED-4467-B9C6-B0AC0244CE81}" sibTransId="{E93297C3-6C8F-4F0D-8DDB-1FD850B32C4E}"/>
    <dgm:cxn modelId="{FA7789D1-852A-415D-A4E2-2E189CD3DF27}" type="presOf" srcId="{B5DF82D0-BAC1-4595-9121-BF19E7A616EB}" destId="{BCBCD012-761E-46A9-A08F-E95642E8D954}" srcOrd="0" destOrd="0" presId="urn:microsoft.com/office/officeart/2005/8/layout/vList3"/>
    <dgm:cxn modelId="{B27DC7D3-0833-4ABE-BDF7-9AF32963C91A}" type="presOf" srcId="{507DC0B1-F050-4161-84B6-005F33D4A917}" destId="{6EE2E75C-228A-489C-8A1B-05588DA23B69}" srcOrd="0" destOrd="0" presId="urn:microsoft.com/office/officeart/2005/8/layout/vList3"/>
    <dgm:cxn modelId="{5E73F7E5-D1F9-423E-9D3B-18F2778522B6}" srcId="{B5DF82D0-BAC1-4595-9121-BF19E7A616EB}" destId="{F1049B60-9308-4EEE-AE15-200312BAED34}" srcOrd="0" destOrd="0" parTransId="{15D12F2F-DA64-46E0-985B-17E94A184BC1}" sibTransId="{6C55BD8F-17C7-432C-A984-0CC408AAA88A}"/>
    <dgm:cxn modelId="{44119317-41C9-44A0-A8E7-AFB8465DA7B6}" type="presParOf" srcId="{BCBCD012-761E-46A9-A08F-E95642E8D954}" destId="{E73A302B-3811-48E8-ADAD-6A2BA4F221D8}" srcOrd="0" destOrd="0" presId="urn:microsoft.com/office/officeart/2005/8/layout/vList3"/>
    <dgm:cxn modelId="{FC618BF0-1035-4A9A-95BD-143BDFA10C08}" type="presParOf" srcId="{E73A302B-3811-48E8-ADAD-6A2BA4F221D8}" destId="{AD0204EA-21D2-4AA8-AC9E-6A2C86506A5F}" srcOrd="0" destOrd="0" presId="urn:microsoft.com/office/officeart/2005/8/layout/vList3"/>
    <dgm:cxn modelId="{D61B9663-1C26-4CE3-A492-4A906EE26560}" type="presParOf" srcId="{E73A302B-3811-48E8-ADAD-6A2BA4F221D8}" destId="{7161AC5D-8B00-4032-B2D1-2BAB8D7D243F}" srcOrd="1" destOrd="0" presId="urn:microsoft.com/office/officeart/2005/8/layout/vList3"/>
    <dgm:cxn modelId="{20E68397-3A5F-4D74-B078-AF546ABB9FD6}" type="presParOf" srcId="{BCBCD012-761E-46A9-A08F-E95642E8D954}" destId="{EA44DAA9-6F9C-49A6-B54A-D3A7D951A6EB}" srcOrd="1" destOrd="0" presId="urn:microsoft.com/office/officeart/2005/8/layout/vList3"/>
    <dgm:cxn modelId="{621D5F18-646E-4051-89C9-802B52D64544}" type="presParOf" srcId="{BCBCD012-761E-46A9-A08F-E95642E8D954}" destId="{FC02563C-1BAB-41F7-B88D-7B1120875A01}" srcOrd="2" destOrd="0" presId="urn:microsoft.com/office/officeart/2005/8/layout/vList3"/>
    <dgm:cxn modelId="{579461EF-B371-405D-8381-75C51BA98492}" type="presParOf" srcId="{FC02563C-1BAB-41F7-B88D-7B1120875A01}" destId="{CA995EFB-156E-439E-9213-5708CA6CEDA2}" srcOrd="0" destOrd="0" presId="urn:microsoft.com/office/officeart/2005/8/layout/vList3"/>
    <dgm:cxn modelId="{1EF705E6-3963-4C87-9422-2922E64DF967}" type="presParOf" srcId="{FC02563C-1BAB-41F7-B88D-7B1120875A01}" destId="{5D6CBC55-D154-49E3-9F0D-B4AD1C02EF68}" srcOrd="1" destOrd="0" presId="urn:microsoft.com/office/officeart/2005/8/layout/vList3"/>
    <dgm:cxn modelId="{F8BDB11B-8E56-431E-ACA4-68F42633B113}" type="presParOf" srcId="{BCBCD012-761E-46A9-A08F-E95642E8D954}" destId="{9219A5DA-BFD4-42B4-80FE-A16175BD825E}" srcOrd="3" destOrd="0" presId="urn:microsoft.com/office/officeart/2005/8/layout/vList3"/>
    <dgm:cxn modelId="{D1F79BBE-732F-4BFB-8E9E-D87703B2AFFA}" type="presParOf" srcId="{BCBCD012-761E-46A9-A08F-E95642E8D954}" destId="{A67643ED-89F4-4FDE-9832-AE464115212F}" srcOrd="4" destOrd="0" presId="urn:microsoft.com/office/officeart/2005/8/layout/vList3"/>
    <dgm:cxn modelId="{C778EA6F-8376-4FAB-8A53-451D282B7DAB}" type="presParOf" srcId="{A67643ED-89F4-4FDE-9832-AE464115212F}" destId="{FD896899-D16D-42A7-81B9-D7928BF2A8E7}" srcOrd="0" destOrd="0" presId="urn:microsoft.com/office/officeart/2005/8/layout/vList3"/>
    <dgm:cxn modelId="{441D0AD4-1333-45B7-A578-48C52442ED8E}" type="presParOf" srcId="{A67643ED-89F4-4FDE-9832-AE464115212F}" destId="{FAACEA3A-2DFC-4C8A-887C-6613811C5CA7}" srcOrd="1" destOrd="0" presId="urn:microsoft.com/office/officeart/2005/8/layout/vList3"/>
    <dgm:cxn modelId="{DDA2F3A1-F9AF-48B7-BF52-A361C89D6CB1}" type="presParOf" srcId="{BCBCD012-761E-46A9-A08F-E95642E8D954}" destId="{11EA56BD-8DFD-4E0F-B97B-B8EA4B791611}" srcOrd="5" destOrd="0" presId="urn:microsoft.com/office/officeart/2005/8/layout/vList3"/>
    <dgm:cxn modelId="{DDEC19BC-53CA-4452-8431-B021B31A1789}" type="presParOf" srcId="{BCBCD012-761E-46A9-A08F-E95642E8D954}" destId="{E9A218B0-74B8-4D4A-9515-1F76035D48BF}" srcOrd="6" destOrd="0" presId="urn:microsoft.com/office/officeart/2005/8/layout/vList3"/>
    <dgm:cxn modelId="{58A4DFEB-2D71-412B-A08C-9B9509D565A9}" type="presParOf" srcId="{E9A218B0-74B8-4D4A-9515-1F76035D48BF}" destId="{44285178-E803-44D8-9233-6EE20C64DEE5}" srcOrd="0" destOrd="0" presId="urn:microsoft.com/office/officeart/2005/8/layout/vList3"/>
    <dgm:cxn modelId="{30FB0B06-6380-4D18-8468-3900A065A9E9}" type="presParOf" srcId="{E9A218B0-74B8-4D4A-9515-1F76035D48BF}" destId="{6EE2E75C-228A-489C-8A1B-05588DA23B69}" srcOrd="1" destOrd="0" presId="urn:microsoft.com/office/officeart/2005/8/layout/vList3"/>
    <dgm:cxn modelId="{89279985-26A1-4EC6-8EB1-710B4769EFAA}" type="presParOf" srcId="{BCBCD012-761E-46A9-A08F-E95642E8D954}" destId="{7CDD8235-DC4F-4B03-829E-9C8C2E2E7DC7}" srcOrd="7" destOrd="0" presId="urn:microsoft.com/office/officeart/2005/8/layout/vList3"/>
    <dgm:cxn modelId="{7E1BEAC6-B263-49FF-8CE7-8B29A73B47B2}" type="presParOf" srcId="{BCBCD012-761E-46A9-A08F-E95642E8D954}" destId="{3907F881-5860-498A-8435-0D97B7080BBF}" srcOrd="8" destOrd="0" presId="urn:microsoft.com/office/officeart/2005/8/layout/vList3"/>
    <dgm:cxn modelId="{0B8772F1-EFB2-4B8B-9E51-4FF3439326EE}" type="presParOf" srcId="{3907F881-5860-498A-8435-0D97B7080BBF}" destId="{C206E359-ECF3-4ECF-AF93-B954D395FE37}" srcOrd="0" destOrd="0" presId="urn:microsoft.com/office/officeart/2005/8/layout/vList3"/>
    <dgm:cxn modelId="{E9BE4284-D6FB-48B0-8252-DFE40379FD3E}" type="presParOf" srcId="{3907F881-5860-498A-8435-0D97B7080BBF}" destId="{8FCB97D9-A936-4362-8DEF-7BC76A3EEF1E}" srcOrd="1" destOrd="0" presId="urn:microsoft.com/office/officeart/2005/8/layout/vList3"/>
    <dgm:cxn modelId="{CCC9227B-31F1-4F91-AAAF-F9091616E81B}" type="presParOf" srcId="{BCBCD012-761E-46A9-A08F-E95642E8D954}" destId="{6F81101E-3D22-4762-82F5-80A3D3ADB453}" srcOrd="9" destOrd="0" presId="urn:microsoft.com/office/officeart/2005/8/layout/vList3"/>
    <dgm:cxn modelId="{539CFB82-B6F7-4FF6-8A98-A47CC5020D53}" type="presParOf" srcId="{BCBCD012-761E-46A9-A08F-E95642E8D954}" destId="{335B1F63-C3E9-4586-9D69-A64B286B61CE}" srcOrd="10" destOrd="0" presId="urn:microsoft.com/office/officeart/2005/8/layout/vList3"/>
    <dgm:cxn modelId="{3244B64E-2D9D-45C9-B671-680D8183DA12}" type="presParOf" srcId="{335B1F63-C3E9-4586-9D69-A64B286B61CE}" destId="{EE96DA37-825B-48CE-B666-5C01F3B30D69}" srcOrd="0" destOrd="0" presId="urn:microsoft.com/office/officeart/2005/8/layout/vList3"/>
    <dgm:cxn modelId="{547673AE-95D2-4EBA-951A-A81D544435E7}" type="presParOf" srcId="{335B1F63-C3E9-4586-9D69-A64B286B61CE}" destId="{9BB7E077-98EE-4A4E-8E19-1247E356BE30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DF82D0-BAC1-4595-9121-BF19E7A616E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049B60-9308-4EEE-AE15-200312BAED34}">
      <dgm:prSet phldrT="[Text]" custT="1"/>
      <dgm:spPr/>
      <dgm:t>
        <a:bodyPr/>
        <a:lstStyle/>
        <a:p>
          <a:pPr algn="l"/>
          <a:r>
            <a:rPr lang="en-US" sz="1400" b="1" dirty="0">
              <a:latin typeface="Century Gothic" panose="020B0502020202020204" pitchFamily="34" charset="0"/>
            </a:rPr>
            <a:t>Ryan Miller</a:t>
          </a:r>
        </a:p>
        <a:p>
          <a:pPr algn="l"/>
          <a:r>
            <a:rPr lang="en-US" sz="1200" b="1" dirty="0">
              <a:latin typeface="Century Gothic" panose="020B0502020202020204" pitchFamily="34" charset="0"/>
            </a:rPr>
            <a:t>Senior Project Manager</a:t>
          </a:r>
        </a:p>
      </dgm:t>
    </dgm:pt>
    <dgm:pt modelId="{15D12F2F-DA64-46E0-985B-17E94A184BC1}" type="parTrans" cxnId="{5E73F7E5-D1F9-423E-9D3B-18F2778522B6}">
      <dgm:prSet/>
      <dgm:spPr/>
      <dgm:t>
        <a:bodyPr/>
        <a:lstStyle/>
        <a:p>
          <a:endParaRPr lang="en-US"/>
        </a:p>
      </dgm:t>
    </dgm:pt>
    <dgm:pt modelId="{6C55BD8F-17C7-432C-A984-0CC408AAA88A}" type="sibTrans" cxnId="{5E73F7E5-D1F9-423E-9D3B-18F2778522B6}">
      <dgm:prSet/>
      <dgm:spPr/>
      <dgm:t>
        <a:bodyPr/>
        <a:lstStyle/>
        <a:p>
          <a:endParaRPr lang="en-US"/>
        </a:p>
      </dgm:t>
    </dgm:pt>
    <dgm:pt modelId="{CE49788E-BCD3-472E-A2E6-23C3AFEF6478}">
      <dgm:prSet phldrT="[Text]" custT="1"/>
      <dgm:spPr/>
      <dgm:t>
        <a:bodyPr/>
        <a:lstStyle/>
        <a:p>
          <a:pPr algn="l"/>
          <a:r>
            <a:rPr lang="en-US" sz="1400" b="1">
              <a:latin typeface="Century Gothic" panose="020B0502020202020204" pitchFamily="34" charset="0"/>
            </a:rPr>
            <a:t>Forrest Walch</a:t>
          </a:r>
        </a:p>
        <a:p>
          <a:pPr algn="l"/>
          <a:r>
            <a:rPr lang="en-US" sz="1200" b="1">
              <a:latin typeface="Century Gothic" panose="020B0502020202020204" pitchFamily="34" charset="0"/>
            </a:rPr>
            <a:t>Construction Manager</a:t>
          </a:r>
          <a:r>
            <a:rPr lang="en-US" sz="1200" b="0">
              <a:latin typeface="Century Gothic" panose="020B0502020202020204" pitchFamily="34" charset="0"/>
            </a:rPr>
            <a:t>	</a:t>
          </a:r>
        </a:p>
      </dgm:t>
    </dgm:pt>
    <dgm:pt modelId="{4E1CF8D1-F1BD-4502-B219-0D14180EF6D4}" type="parTrans" cxnId="{F8958B69-CBC6-45D0-817B-25CD86D3956E}">
      <dgm:prSet/>
      <dgm:spPr/>
      <dgm:t>
        <a:bodyPr/>
        <a:lstStyle/>
        <a:p>
          <a:endParaRPr lang="en-US"/>
        </a:p>
      </dgm:t>
    </dgm:pt>
    <dgm:pt modelId="{50F1B111-0BFC-42B4-AACB-40F1487D8ED7}" type="sibTrans" cxnId="{F8958B69-CBC6-45D0-817B-25CD86D3956E}">
      <dgm:prSet/>
      <dgm:spPr/>
      <dgm:t>
        <a:bodyPr/>
        <a:lstStyle/>
        <a:p>
          <a:endParaRPr lang="en-US"/>
        </a:p>
      </dgm:t>
    </dgm:pt>
    <dgm:pt modelId="{61A49C42-9AAE-45BD-857E-3076C7B6E234}">
      <dgm:prSet phldrT="[Text]" custT="1"/>
      <dgm:spPr/>
      <dgm:t>
        <a:bodyPr/>
        <a:lstStyle/>
        <a:p>
          <a:pPr algn="l"/>
          <a:r>
            <a:rPr lang="en-US" sz="1400" b="1" u="none">
              <a:latin typeface="Century Gothic" panose="020B0502020202020204" pitchFamily="34" charset="0"/>
            </a:rPr>
            <a:t>Mike Spillane</a:t>
          </a:r>
        </a:p>
        <a:p>
          <a:pPr algn="l"/>
          <a:r>
            <a:rPr lang="en-US" sz="1200" b="1" u="none">
              <a:latin typeface="Century Gothic" panose="020B0502020202020204" pitchFamily="34" charset="0"/>
            </a:rPr>
            <a:t>Senior Superintendent</a:t>
          </a:r>
        </a:p>
      </dgm:t>
    </dgm:pt>
    <dgm:pt modelId="{7B030EBA-277A-4E97-9497-43F96AD887A1}" type="parTrans" cxnId="{114C881C-8A5A-46A1-95C4-EE4930172A42}">
      <dgm:prSet/>
      <dgm:spPr/>
      <dgm:t>
        <a:bodyPr/>
        <a:lstStyle/>
        <a:p>
          <a:endParaRPr lang="en-US"/>
        </a:p>
      </dgm:t>
    </dgm:pt>
    <dgm:pt modelId="{AEEE5882-9524-4D7B-95EB-0CE53FB8B885}" type="sibTrans" cxnId="{114C881C-8A5A-46A1-95C4-EE4930172A42}">
      <dgm:prSet/>
      <dgm:spPr/>
      <dgm:t>
        <a:bodyPr/>
        <a:lstStyle/>
        <a:p>
          <a:endParaRPr lang="en-US"/>
        </a:p>
      </dgm:t>
    </dgm:pt>
    <dgm:pt modelId="{D0C21813-F12F-43C0-8E35-3DDC03694F37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David Rango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Senior Project Engineer</a:t>
          </a:r>
        </a:p>
      </dgm:t>
    </dgm:pt>
    <dgm:pt modelId="{FD72C505-FC5C-4528-9165-CE841695171C}" type="parTrans" cxnId="{6FFE290D-22AC-4870-A22D-48276BCCD509}">
      <dgm:prSet/>
      <dgm:spPr/>
      <dgm:t>
        <a:bodyPr/>
        <a:lstStyle/>
        <a:p>
          <a:endParaRPr lang="en-US"/>
        </a:p>
      </dgm:t>
    </dgm:pt>
    <dgm:pt modelId="{2F1AF928-C243-4F0A-A187-A6068DF2405C}" type="sibTrans" cxnId="{6FFE290D-22AC-4870-A22D-48276BCCD509}">
      <dgm:prSet/>
      <dgm:spPr/>
      <dgm:t>
        <a:bodyPr/>
        <a:lstStyle/>
        <a:p>
          <a:endParaRPr lang="en-US"/>
        </a:p>
      </dgm:t>
    </dgm:pt>
    <dgm:pt modelId="{1D55E6FD-F05E-4499-A06E-F2AD5D177B9F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Yasser Fayek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Senior Project Engineer</a:t>
          </a:r>
        </a:p>
      </dgm:t>
    </dgm:pt>
    <dgm:pt modelId="{70F75481-AEBD-41AA-BBAA-5DCCDF29C886}" type="parTrans" cxnId="{C82D5A14-2A94-4B4D-9DDC-9FC5664481C2}">
      <dgm:prSet/>
      <dgm:spPr/>
      <dgm:t>
        <a:bodyPr/>
        <a:lstStyle/>
        <a:p>
          <a:endParaRPr lang="en-US"/>
        </a:p>
      </dgm:t>
    </dgm:pt>
    <dgm:pt modelId="{72BECFCD-CDEB-485A-ACCB-CCAD34B76423}" type="sibTrans" cxnId="{C82D5A14-2A94-4B4D-9DDC-9FC5664481C2}">
      <dgm:prSet/>
      <dgm:spPr/>
      <dgm:t>
        <a:bodyPr/>
        <a:lstStyle/>
        <a:p>
          <a:endParaRPr lang="en-US"/>
        </a:p>
      </dgm:t>
    </dgm:pt>
    <dgm:pt modelId="{D17BC494-F0F4-4726-AE27-6B8185B20B90}">
      <dgm:prSet phldrT="[Text]" custT="1"/>
      <dgm:spPr/>
      <dgm:t>
        <a:bodyPr/>
        <a:lstStyle/>
        <a:p>
          <a:pPr algn="l"/>
          <a:r>
            <a:rPr lang="en-US" sz="1400" b="1" u="none" dirty="0">
              <a:latin typeface="Century Gothic" panose="020B0502020202020204" pitchFamily="34" charset="0"/>
            </a:rPr>
            <a:t>Divyank Malviya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Project Engineer</a:t>
          </a:r>
        </a:p>
      </dgm:t>
    </dgm:pt>
    <dgm:pt modelId="{8E5AF63C-4F49-4AA5-84D4-61061BA41568}" type="parTrans" cxnId="{263E5385-8FA0-4E7D-B8E9-482D6C5D7169}">
      <dgm:prSet/>
      <dgm:spPr/>
      <dgm:t>
        <a:bodyPr/>
        <a:lstStyle/>
        <a:p>
          <a:endParaRPr lang="en-US"/>
        </a:p>
      </dgm:t>
    </dgm:pt>
    <dgm:pt modelId="{E2E8A486-89E7-450D-8528-B4AD4D888DD0}" type="sibTrans" cxnId="{263E5385-8FA0-4E7D-B8E9-482D6C5D7169}">
      <dgm:prSet/>
      <dgm:spPr/>
      <dgm:t>
        <a:bodyPr/>
        <a:lstStyle/>
        <a:p>
          <a:endParaRPr lang="en-US"/>
        </a:p>
      </dgm:t>
    </dgm:pt>
    <dgm:pt modelId="{60240C2E-43C5-4FE3-8451-7D0B0A458D1C}">
      <dgm:prSet phldrT="[Text]" custT="1"/>
      <dgm:spPr/>
      <dgm:t>
        <a:bodyPr/>
        <a:lstStyle/>
        <a:p>
          <a:pPr algn="l"/>
          <a:r>
            <a:rPr lang="en-US" sz="1500" b="1" u="none" dirty="0">
              <a:latin typeface="Century Gothic" panose="020B0502020202020204" pitchFamily="34" charset="0"/>
            </a:rPr>
            <a:t>Xinwen He</a:t>
          </a:r>
        </a:p>
        <a:p>
          <a:pPr algn="l"/>
          <a:r>
            <a:rPr lang="en-US" sz="1200" b="1" u="none" dirty="0">
              <a:latin typeface="Century Gothic" panose="020B0502020202020204" pitchFamily="34" charset="0"/>
            </a:rPr>
            <a:t>Project Engineer</a:t>
          </a:r>
        </a:p>
      </dgm:t>
    </dgm:pt>
    <dgm:pt modelId="{F0DB0675-4A0D-494B-AE1A-8B9CA1E7C995}" type="parTrans" cxnId="{EAA0C670-3DFF-427F-BA91-44635FD99DA7}">
      <dgm:prSet/>
      <dgm:spPr/>
      <dgm:t>
        <a:bodyPr/>
        <a:lstStyle/>
        <a:p>
          <a:endParaRPr lang="en-US"/>
        </a:p>
      </dgm:t>
    </dgm:pt>
    <dgm:pt modelId="{1E0DE99A-1CDD-4F59-9621-F84737C1EFF0}" type="sibTrans" cxnId="{EAA0C670-3DFF-427F-BA91-44635FD99DA7}">
      <dgm:prSet/>
      <dgm:spPr/>
      <dgm:t>
        <a:bodyPr/>
        <a:lstStyle/>
        <a:p>
          <a:endParaRPr lang="en-US"/>
        </a:p>
      </dgm:t>
    </dgm:pt>
    <dgm:pt modelId="{BCBCD012-761E-46A9-A08F-E95642E8D954}" type="pres">
      <dgm:prSet presAssocID="{B5DF82D0-BAC1-4595-9121-BF19E7A616EB}" presName="linearFlow" presStyleCnt="0">
        <dgm:presLayoutVars>
          <dgm:dir/>
          <dgm:resizeHandles val="exact"/>
        </dgm:presLayoutVars>
      </dgm:prSet>
      <dgm:spPr/>
    </dgm:pt>
    <dgm:pt modelId="{E73A302B-3811-48E8-ADAD-6A2BA4F221D8}" type="pres">
      <dgm:prSet presAssocID="{F1049B60-9308-4EEE-AE15-200312BAED34}" presName="composite" presStyleCnt="0"/>
      <dgm:spPr/>
    </dgm:pt>
    <dgm:pt modelId="{AD0204EA-21D2-4AA8-AC9E-6A2C86506A5F}" type="pres">
      <dgm:prSet presAssocID="{F1049B60-9308-4EEE-AE15-200312BAED34}" presName="imgShp" presStyleLbl="fgImgPlace1" presStyleIdx="0" presStyleCnt="7" custScaleX="99771" custScaleY="997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61AC5D-8B00-4032-B2D1-2BAB8D7D243F}" type="pres">
      <dgm:prSet presAssocID="{F1049B60-9308-4EEE-AE15-200312BAED34}" presName="txShp" presStyleLbl="node1" presStyleIdx="0" presStyleCnt="7" custScaleY="93420">
        <dgm:presLayoutVars>
          <dgm:bulletEnabled val="1"/>
        </dgm:presLayoutVars>
      </dgm:prSet>
      <dgm:spPr/>
    </dgm:pt>
    <dgm:pt modelId="{EA44DAA9-6F9C-49A6-B54A-D3A7D951A6EB}" type="pres">
      <dgm:prSet presAssocID="{6C55BD8F-17C7-432C-A984-0CC408AAA88A}" presName="spacing" presStyleCnt="0"/>
      <dgm:spPr/>
    </dgm:pt>
    <dgm:pt modelId="{FC02563C-1BAB-41F7-B88D-7B1120875A01}" type="pres">
      <dgm:prSet presAssocID="{CE49788E-BCD3-472E-A2E6-23C3AFEF6478}" presName="composite" presStyleCnt="0"/>
      <dgm:spPr/>
    </dgm:pt>
    <dgm:pt modelId="{CA995EFB-156E-439E-9213-5708CA6CEDA2}" type="pres">
      <dgm:prSet presAssocID="{CE49788E-BCD3-472E-A2E6-23C3AFEF6478}" presName="imgShp" presStyleLbl="fgImgPlace1" presStyleIdx="1" presStyleCnt="7" custScaleX="96607" custScaleY="96606" custLinFactNeighborY="-122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D6CBC55-D154-49E3-9F0D-B4AD1C02EF68}" type="pres">
      <dgm:prSet presAssocID="{CE49788E-BCD3-472E-A2E6-23C3AFEF6478}" presName="txShp" presStyleLbl="node1" presStyleIdx="1" presStyleCnt="7" custScaleY="93420" custLinFactNeighborY="-12259">
        <dgm:presLayoutVars>
          <dgm:bulletEnabled val="1"/>
        </dgm:presLayoutVars>
      </dgm:prSet>
      <dgm:spPr/>
    </dgm:pt>
    <dgm:pt modelId="{9219A5DA-BFD4-42B4-80FE-A16175BD825E}" type="pres">
      <dgm:prSet presAssocID="{50F1B111-0BFC-42B4-AACB-40F1487D8ED7}" presName="spacing" presStyleCnt="0"/>
      <dgm:spPr/>
    </dgm:pt>
    <dgm:pt modelId="{61089BC2-B87B-4731-BB43-C0E43EA52ACD}" type="pres">
      <dgm:prSet presAssocID="{61A49C42-9AAE-45BD-857E-3076C7B6E234}" presName="composite" presStyleCnt="0"/>
      <dgm:spPr/>
    </dgm:pt>
    <dgm:pt modelId="{1B2A45C1-73AF-43C7-883C-F569F67C7271}" type="pres">
      <dgm:prSet presAssocID="{61A49C42-9AAE-45BD-857E-3076C7B6E234}" presName="imgShp" presStyleLbl="fgImgPlace1" presStyleIdx="2" presStyleCnt="7" custScaleX="98609" custScaleY="98609" custLinFactNeighborY="-226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74C61DA-871A-4272-B3AF-270916EFCB01}" type="pres">
      <dgm:prSet presAssocID="{61A49C42-9AAE-45BD-857E-3076C7B6E234}" presName="txShp" presStyleLbl="node1" presStyleIdx="2" presStyleCnt="7" custScaleY="93420" custLinFactNeighborY="-22632">
        <dgm:presLayoutVars>
          <dgm:bulletEnabled val="1"/>
        </dgm:presLayoutVars>
      </dgm:prSet>
      <dgm:spPr/>
    </dgm:pt>
    <dgm:pt modelId="{E5CD9BC3-754A-4C63-81CD-15554FD63F33}" type="pres">
      <dgm:prSet presAssocID="{AEEE5882-9524-4D7B-95EB-0CE53FB8B885}" presName="spacing" presStyleCnt="0"/>
      <dgm:spPr/>
    </dgm:pt>
    <dgm:pt modelId="{6A3C30EA-7EEB-427F-B525-BFFC1F5F1DCA}" type="pres">
      <dgm:prSet presAssocID="{D0C21813-F12F-43C0-8E35-3DDC03694F37}" presName="composite" presStyleCnt="0"/>
      <dgm:spPr/>
    </dgm:pt>
    <dgm:pt modelId="{DBD3A100-C51F-4C61-AD9B-C1D5DAE0991B}" type="pres">
      <dgm:prSet presAssocID="{D0C21813-F12F-43C0-8E35-3DDC03694F37}" presName="imgShp" presStyleLbl="fgImgPlace1" presStyleIdx="3" presStyleCnt="7" custScaleX="98609" custScaleY="98609" custLinFactNeighborY="-22632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3142C934-D412-425A-9EC9-1473462D61DD}" type="pres">
      <dgm:prSet presAssocID="{D0C21813-F12F-43C0-8E35-3DDC03694F37}" presName="txShp" presStyleLbl="node1" presStyleIdx="3" presStyleCnt="7" custScaleY="93420" custLinFactNeighborY="-22632">
        <dgm:presLayoutVars>
          <dgm:bulletEnabled val="1"/>
        </dgm:presLayoutVars>
      </dgm:prSet>
      <dgm:spPr/>
    </dgm:pt>
    <dgm:pt modelId="{F774C00B-B073-459E-B91A-65DF472CE3F4}" type="pres">
      <dgm:prSet presAssocID="{2F1AF928-C243-4F0A-A187-A6068DF2405C}" presName="spacing" presStyleCnt="0"/>
      <dgm:spPr/>
    </dgm:pt>
    <dgm:pt modelId="{A2291579-0E17-4A63-A089-E69F8D1A6700}" type="pres">
      <dgm:prSet presAssocID="{1D55E6FD-F05E-4499-A06E-F2AD5D177B9F}" presName="composite" presStyleCnt="0"/>
      <dgm:spPr/>
    </dgm:pt>
    <dgm:pt modelId="{FD53EA19-4D78-4DE9-A2EF-9295D1836FD0}" type="pres">
      <dgm:prSet presAssocID="{1D55E6FD-F05E-4499-A06E-F2AD5D177B9F}" presName="imgShp" presStyleLbl="fgImgPlace1" presStyleIdx="4" presStyleCnt="7" custScaleX="98609" custScaleY="98609" custLinFactNeighborY="-22632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F572BFB-D947-4630-9217-4DF77E9BE3B7}" type="pres">
      <dgm:prSet presAssocID="{1D55E6FD-F05E-4499-A06E-F2AD5D177B9F}" presName="txShp" presStyleLbl="node1" presStyleIdx="4" presStyleCnt="7" custScaleY="93420" custLinFactNeighborY="-22632">
        <dgm:presLayoutVars>
          <dgm:bulletEnabled val="1"/>
        </dgm:presLayoutVars>
      </dgm:prSet>
      <dgm:spPr/>
    </dgm:pt>
    <dgm:pt modelId="{30470520-1D30-4E72-A631-B5C2F8CA800A}" type="pres">
      <dgm:prSet presAssocID="{72BECFCD-CDEB-485A-ACCB-CCAD34B76423}" presName="spacing" presStyleCnt="0"/>
      <dgm:spPr/>
    </dgm:pt>
    <dgm:pt modelId="{E75B0A35-2B30-4AFA-9196-D55D01CEDA67}" type="pres">
      <dgm:prSet presAssocID="{D17BC494-F0F4-4726-AE27-6B8185B20B90}" presName="composite" presStyleCnt="0"/>
      <dgm:spPr/>
    </dgm:pt>
    <dgm:pt modelId="{D274D452-5773-4746-BF52-06AC03AD052F}" type="pres">
      <dgm:prSet presAssocID="{D17BC494-F0F4-4726-AE27-6B8185B20B90}" presName="imgShp" presStyleLbl="fgImgPlace1" presStyleIdx="5" presStyleCnt="7" custScaleX="98609" custScaleY="98609" custLinFactNeighborY="-22632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3B134E-982E-4EA6-B726-8016F0EED069}" type="pres">
      <dgm:prSet presAssocID="{D17BC494-F0F4-4726-AE27-6B8185B20B90}" presName="txShp" presStyleLbl="node1" presStyleIdx="5" presStyleCnt="7" custScaleY="93420" custLinFactNeighborY="-22632">
        <dgm:presLayoutVars>
          <dgm:bulletEnabled val="1"/>
        </dgm:presLayoutVars>
      </dgm:prSet>
      <dgm:spPr/>
    </dgm:pt>
    <dgm:pt modelId="{0C0C9BE6-69FE-4F08-B1AA-28AB043830EC}" type="pres">
      <dgm:prSet presAssocID="{E2E8A486-89E7-450D-8528-B4AD4D888DD0}" presName="spacing" presStyleCnt="0"/>
      <dgm:spPr/>
    </dgm:pt>
    <dgm:pt modelId="{B77C4FD0-5E56-4A8B-904F-5845CC4841C8}" type="pres">
      <dgm:prSet presAssocID="{60240C2E-43C5-4FE3-8451-7D0B0A458D1C}" presName="composite" presStyleCnt="0"/>
      <dgm:spPr/>
    </dgm:pt>
    <dgm:pt modelId="{4C5B3123-92AE-4BCF-AE2F-459208298ADA}" type="pres">
      <dgm:prSet presAssocID="{60240C2E-43C5-4FE3-8451-7D0B0A458D1C}" presName="imgShp" presStyleLbl="fgImgPlace1" presStyleIdx="6" presStyleCnt="7" custScaleX="98609" custScaleY="98609" custLinFactNeighborY="-22632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9E74A21-CCC9-476A-BB3A-2482943CD7EE}" type="pres">
      <dgm:prSet presAssocID="{60240C2E-43C5-4FE3-8451-7D0B0A458D1C}" presName="txShp" presStyleLbl="node1" presStyleIdx="6" presStyleCnt="7" custScaleY="93420" custLinFactNeighborY="-22632">
        <dgm:presLayoutVars>
          <dgm:bulletEnabled val="1"/>
        </dgm:presLayoutVars>
      </dgm:prSet>
      <dgm:spPr/>
    </dgm:pt>
  </dgm:ptLst>
  <dgm:cxnLst>
    <dgm:cxn modelId="{6FFE290D-22AC-4870-A22D-48276BCCD509}" srcId="{B5DF82D0-BAC1-4595-9121-BF19E7A616EB}" destId="{D0C21813-F12F-43C0-8E35-3DDC03694F37}" srcOrd="3" destOrd="0" parTransId="{FD72C505-FC5C-4528-9165-CE841695171C}" sibTransId="{2F1AF928-C243-4F0A-A187-A6068DF2405C}"/>
    <dgm:cxn modelId="{40813214-1660-4A48-B9BE-F96F182E7C29}" type="presOf" srcId="{CE49788E-BCD3-472E-A2E6-23C3AFEF6478}" destId="{5D6CBC55-D154-49E3-9F0D-B4AD1C02EF68}" srcOrd="0" destOrd="0" presId="urn:microsoft.com/office/officeart/2005/8/layout/vList3"/>
    <dgm:cxn modelId="{C82D5A14-2A94-4B4D-9DDC-9FC5664481C2}" srcId="{B5DF82D0-BAC1-4595-9121-BF19E7A616EB}" destId="{1D55E6FD-F05E-4499-A06E-F2AD5D177B9F}" srcOrd="4" destOrd="0" parTransId="{70F75481-AEBD-41AA-BBAA-5DCCDF29C886}" sibTransId="{72BECFCD-CDEB-485A-ACCB-CCAD34B76423}"/>
    <dgm:cxn modelId="{114C881C-8A5A-46A1-95C4-EE4930172A42}" srcId="{B5DF82D0-BAC1-4595-9121-BF19E7A616EB}" destId="{61A49C42-9AAE-45BD-857E-3076C7B6E234}" srcOrd="2" destOrd="0" parTransId="{7B030EBA-277A-4E97-9497-43F96AD887A1}" sibTransId="{AEEE5882-9524-4D7B-95EB-0CE53FB8B885}"/>
    <dgm:cxn modelId="{F8958B69-CBC6-45D0-817B-25CD86D3956E}" srcId="{B5DF82D0-BAC1-4595-9121-BF19E7A616EB}" destId="{CE49788E-BCD3-472E-A2E6-23C3AFEF6478}" srcOrd="1" destOrd="0" parTransId="{4E1CF8D1-F1BD-4502-B219-0D14180EF6D4}" sibTransId="{50F1B111-0BFC-42B4-AACB-40F1487D8ED7}"/>
    <dgm:cxn modelId="{EAA0C670-3DFF-427F-BA91-44635FD99DA7}" srcId="{B5DF82D0-BAC1-4595-9121-BF19E7A616EB}" destId="{60240C2E-43C5-4FE3-8451-7D0B0A458D1C}" srcOrd="6" destOrd="0" parTransId="{F0DB0675-4A0D-494B-AE1A-8B9CA1E7C995}" sibTransId="{1E0DE99A-1CDD-4F59-9621-F84737C1EFF0}"/>
    <dgm:cxn modelId="{263E5385-8FA0-4E7D-B8E9-482D6C5D7169}" srcId="{B5DF82D0-BAC1-4595-9121-BF19E7A616EB}" destId="{D17BC494-F0F4-4726-AE27-6B8185B20B90}" srcOrd="5" destOrd="0" parTransId="{8E5AF63C-4F49-4AA5-84D4-61061BA41568}" sibTransId="{E2E8A486-89E7-450D-8528-B4AD4D888DD0}"/>
    <dgm:cxn modelId="{966F3B96-F926-43F5-9F6F-6E16A3C94129}" type="presOf" srcId="{F1049B60-9308-4EEE-AE15-200312BAED34}" destId="{7161AC5D-8B00-4032-B2D1-2BAB8D7D243F}" srcOrd="0" destOrd="0" presId="urn:microsoft.com/office/officeart/2005/8/layout/vList3"/>
    <dgm:cxn modelId="{134B03B3-7DFE-4ACD-910A-4B86E9274377}" type="presOf" srcId="{D0C21813-F12F-43C0-8E35-3DDC03694F37}" destId="{3142C934-D412-425A-9EC9-1473462D61DD}" srcOrd="0" destOrd="0" presId="urn:microsoft.com/office/officeart/2005/8/layout/vList3"/>
    <dgm:cxn modelId="{C6F5ABC4-8017-48EF-99DE-55568727DD51}" type="presOf" srcId="{D17BC494-F0F4-4726-AE27-6B8185B20B90}" destId="{AE3B134E-982E-4EA6-B726-8016F0EED069}" srcOrd="0" destOrd="0" presId="urn:microsoft.com/office/officeart/2005/8/layout/vList3"/>
    <dgm:cxn modelId="{924424D1-E7CC-4B25-B99D-A065EB1D977A}" type="presOf" srcId="{60240C2E-43C5-4FE3-8451-7D0B0A458D1C}" destId="{79E74A21-CCC9-476A-BB3A-2482943CD7EE}" srcOrd="0" destOrd="0" presId="urn:microsoft.com/office/officeart/2005/8/layout/vList3"/>
    <dgm:cxn modelId="{FA7789D1-852A-415D-A4E2-2E189CD3DF27}" type="presOf" srcId="{B5DF82D0-BAC1-4595-9121-BF19E7A616EB}" destId="{BCBCD012-761E-46A9-A08F-E95642E8D954}" srcOrd="0" destOrd="0" presId="urn:microsoft.com/office/officeart/2005/8/layout/vList3"/>
    <dgm:cxn modelId="{CB3FF1E2-E12D-4419-93BA-71DC3E124F9F}" type="presOf" srcId="{61A49C42-9AAE-45BD-857E-3076C7B6E234}" destId="{174C61DA-871A-4272-B3AF-270916EFCB01}" srcOrd="0" destOrd="0" presId="urn:microsoft.com/office/officeart/2005/8/layout/vList3"/>
    <dgm:cxn modelId="{B1EBAFE5-F14D-4DAB-8752-460B082BEAAA}" type="presOf" srcId="{1D55E6FD-F05E-4499-A06E-F2AD5D177B9F}" destId="{EF572BFB-D947-4630-9217-4DF77E9BE3B7}" srcOrd="0" destOrd="0" presId="urn:microsoft.com/office/officeart/2005/8/layout/vList3"/>
    <dgm:cxn modelId="{5E73F7E5-D1F9-423E-9D3B-18F2778522B6}" srcId="{B5DF82D0-BAC1-4595-9121-BF19E7A616EB}" destId="{F1049B60-9308-4EEE-AE15-200312BAED34}" srcOrd="0" destOrd="0" parTransId="{15D12F2F-DA64-46E0-985B-17E94A184BC1}" sibTransId="{6C55BD8F-17C7-432C-A984-0CC408AAA88A}"/>
    <dgm:cxn modelId="{44119317-41C9-44A0-A8E7-AFB8465DA7B6}" type="presParOf" srcId="{BCBCD012-761E-46A9-A08F-E95642E8D954}" destId="{E73A302B-3811-48E8-ADAD-6A2BA4F221D8}" srcOrd="0" destOrd="0" presId="urn:microsoft.com/office/officeart/2005/8/layout/vList3"/>
    <dgm:cxn modelId="{FC618BF0-1035-4A9A-95BD-143BDFA10C08}" type="presParOf" srcId="{E73A302B-3811-48E8-ADAD-6A2BA4F221D8}" destId="{AD0204EA-21D2-4AA8-AC9E-6A2C86506A5F}" srcOrd="0" destOrd="0" presId="urn:microsoft.com/office/officeart/2005/8/layout/vList3"/>
    <dgm:cxn modelId="{D61B9663-1C26-4CE3-A492-4A906EE26560}" type="presParOf" srcId="{E73A302B-3811-48E8-ADAD-6A2BA4F221D8}" destId="{7161AC5D-8B00-4032-B2D1-2BAB8D7D243F}" srcOrd="1" destOrd="0" presId="urn:microsoft.com/office/officeart/2005/8/layout/vList3"/>
    <dgm:cxn modelId="{20E68397-3A5F-4D74-B078-AF546ABB9FD6}" type="presParOf" srcId="{BCBCD012-761E-46A9-A08F-E95642E8D954}" destId="{EA44DAA9-6F9C-49A6-B54A-D3A7D951A6EB}" srcOrd="1" destOrd="0" presId="urn:microsoft.com/office/officeart/2005/8/layout/vList3"/>
    <dgm:cxn modelId="{621D5F18-646E-4051-89C9-802B52D64544}" type="presParOf" srcId="{BCBCD012-761E-46A9-A08F-E95642E8D954}" destId="{FC02563C-1BAB-41F7-B88D-7B1120875A01}" srcOrd="2" destOrd="0" presId="urn:microsoft.com/office/officeart/2005/8/layout/vList3"/>
    <dgm:cxn modelId="{579461EF-B371-405D-8381-75C51BA98492}" type="presParOf" srcId="{FC02563C-1BAB-41F7-B88D-7B1120875A01}" destId="{CA995EFB-156E-439E-9213-5708CA6CEDA2}" srcOrd="0" destOrd="0" presId="urn:microsoft.com/office/officeart/2005/8/layout/vList3"/>
    <dgm:cxn modelId="{1EF705E6-3963-4C87-9422-2922E64DF967}" type="presParOf" srcId="{FC02563C-1BAB-41F7-B88D-7B1120875A01}" destId="{5D6CBC55-D154-49E3-9F0D-B4AD1C02EF68}" srcOrd="1" destOrd="0" presId="urn:microsoft.com/office/officeart/2005/8/layout/vList3"/>
    <dgm:cxn modelId="{F8BDB11B-8E56-431E-ACA4-68F42633B113}" type="presParOf" srcId="{BCBCD012-761E-46A9-A08F-E95642E8D954}" destId="{9219A5DA-BFD4-42B4-80FE-A16175BD825E}" srcOrd="3" destOrd="0" presId="urn:microsoft.com/office/officeart/2005/8/layout/vList3"/>
    <dgm:cxn modelId="{35A9CB50-87F9-4B2D-AD6E-DAEB96D9AB18}" type="presParOf" srcId="{BCBCD012-761E-46A9-A08F-E95642E8D954}" destId="{61089BC2-B87B-4731-BB43-C0E43EA52ACD}" srcOrd="4" destOrd="0" presId="urn:microsoft.com/office/officeart/2005/8/layout/vList3"/>
    <dgm:cxn modelId="{6CEAC9FA-49D4-4B23-8C09-6E3BC06327F2}" type="presParOf" srcId="{61089BC2-B87B-4731-BB43-C0E43EA52ACD}" destId="{1B2A45C1-73AF-43C7-883C-F569F67C7271}" srcOrd="0" destOrd="0" presId="urn:microsoft.com/office/officeart/2005/8/layout/vList3"/>
    <dgm:cxn modelId="{59343C26-4F6A-4EDE-AF55-B452854295C0}" type="presParOf" srcId="{61089BC2-B87B-4731-BB43-C0E43EA52ACD}" destId="{174C61DA-871A-4272-B3AF-270916EFCB01}" srcOrd="1" destOrd="0" presId="urn:microsoft.com/office/officeart/2005/8/layout/vList3"/>
    <dgm:cxn modelId="{0F97579D-54DF-4399-9EBF-BE5FE32AA194}" type="presParOf" srcId="{BCBCD012-761E-46A9-A08F-E95642E8D954}" destId="{E5CD9BC3-754A-4C63-81CD-15554FD63F33}" srcOrd="5" destOrd="0" presId="urn:microsoft.com/office/officeart/2005/8/layout/vList3"/>
    <dgm:cxn modelId="{FA4B173F-58B3-4021-ADD4-5AD1D3D3E167}" type="presParOf" srcId="{BCBCD012-761E-46A9-A08F-E95642E8D954}" destId="{6A3C30EA-7EEB-427F-B525-BFFC1F5F1DCA}" srcOrd="6" destOrd="0" presId="urn:microsoft.com/office/officeart/2005/8/layout/vList3"/>
    <dgm:cxn modelId="{08FB17C8-B712-45EB-9EC1-0AF5D874A28F}" type="presParOf" srcId="{6A3C30EA-7EEB-427F-B525-BFFC1F5F1DCA}" destId="{DBD3A100-C51F-4C61-AD9B-C1D5DAE0991B}" srcOrd="0" destOrd="0" presId="urn:microsoft.com/office/officeart/2005/8/layout/vList3"/>
    <dgm:cxn modelId="{59A35851-72A5-4D19-91CE-12700562CCE4}" type="presParOf" srcId="{6A3C30EA-7EEB-427F-B525-BFFC1F5F1DCA}" destId="{3142C934-D412-425A-9EC9-1473462D61DD}" srcOrd="1" destOrd="0" presId="urn:microsoft.com/office/officeart/2005/8/layout/vList3"/>
    <dgm:cxn modelId="{D59E9EBC-CD10-4177-B067-B3C242573671}" type="presParOf" srcId="{BCBCD012-761E-46A9-A08F-E95642E8D954}" destId="{F774C00B-B073-459E-B91A-65DF472CE3F4}" srcOrd="7" destOrd="0" presId="urn:microsoft.com/office/officeart/2005/8/layout/vList3"/>
    <dgm:cxn modelId="{FCC88CEE-37EB-47D5-8BE0-D9CB6F0FF6D5}" type="presParOf" srcId="{BCBCD012-761E-46A9-A08F-E95642E8D954}" destId="{A2291579-0E17-4A63-A089-E69F8D1A6700}" srcOrd="8" destOrd="0" presId="urn:microsoft.com/office/officeart/2005/8/layout/vList3"/>
    <dgm:cxn modelId="{BA8A124A-6260-4C92-9C89-3664DBD32CA2}" type="presParOf" srcId="{A2291579-0E17-4A63-A089-E69F8D1A6700}" destId="{FD53EA19-4D78-4DE9-A2EF-9295D1836FD0}" srcOrd="0" destOrd="0" presId="urn:microsoft.com/office/officeart/2005/8/layout/vList3"/>
    <dgm:cxn modelId="{075E828C-7B11-4B94-955C-9E23D5C0B579}" type="presParOf" srcId="{A2291579-0E17-4A63-A089-E69F8D1A6700}" destId="{EF572BFB-D947-4630-9217-4DF77E9BE3B7}" srcOrd="1" destOrd="0" presId="urn:microsoft.com/office/officeart/2005/8/layout/vList3"/>
    <dgm:cxn modelId="{A8DDA3F8-EFC3-42A4-B069-2A52EF409B6A}" type="presParOf" srcId="{BCBCD012-761E-46A9-A08F-E95642E8D954}" destId="{30470520-1D30-4E72-A631-B5C2F8CA800A}" srcOrd="9" destOrd="0" presId="urn:microsoft.com/office/officeart/2005/8/layout/vList3"/>
    <dgm:cxn modelId="{73C7FB88-EC83-4363-A5F3-5877AF424561}" type="presParOf" srcId="{BCBCD012-761E-46A9-A08F-E95642E8D954}" destId="{E75B0A35-2B30-4AFA-9196-D55D01CEDA67}" srcOrd="10" destOrd="0" presId="urn:microsoft.com/office/officeart/2005/8/layout/vList3"/>
    <dgm:cxn modelId="{1CB130AD-313E-4E4D-96CF-12E22F4616CC}" type="presParOf" srcId="{E75B0A35-2B30-4AFA-9196-D55D01CEDA67}" destId="{D274D452-5773-4746-BF52-06AC03AD052F}" srcOrd="0" destOrd="0" presId="urn:microsoft.com/office/officeart/2005/8/layout/vList3"/>
    <dgm:cxn modelId="{C58DC6E7-D04E-4CFE-B9A6-7E247E7088D2}" type="presParOf" srcId="{E75B0A35-2B30-4AFA-9196-D55D01CEDA67}" destId="{AE3B134E-982E-4EA6-B726-8016F0EED069}" srcOrd="1" destOrd="0" presId="urn:microsoft.com/office/officeart/2005/8/layout/vList3"/>
    <dgm:cxn modelId="{B4295049-1B84-44A9-A3AB-B3F59479FF59}" type="presParOf" srcId="{BCBCD012-761E-46A9-A08F-E95642E8D954}" destId="{0C0C9BE6-69FE-4F08-B1AA-28AB043830EC}" srcOrd="11" destOrd="0" presId="urn:microsoft.com/office/officeart/2005/8/layout/vList3"/>
    <dgm:cxn modelId="{66C4D3F5-7B05-4544-B8A3-67BE4CAB41DA}" type="presParOf" srcId="{BCBCD012-761E-46A9-A08F-E95642E8D954}" destId="{B77C4FD0-5E56-4A8B-904F-5845CC4841C8}" srcOrd="12" destOrd="0" presId="urn:microsoft.com/office/officeart/2005/8/layout/vList3"/>
    <dgm:cxn modelId="{F6DDD33E-4C2A-43C7-B28D-F54F22103B5A}" type="presParOf" srcId="{B77C4FD0-5E56-4A8B-904F-5845CC4841C8}" destId="{4C5B3123-92AE-4BCF-AE2F-459208298ADA}" srcOrd="0" destOrd="0" presId="urn:microsoft.com/office/officeart/2005/8/layout/vList3"/>
    <dgm:cxn modelId="{AA1C28CB-1B64-41B1-81AF-2CFFD5C4E302}" type="presParOf" srcId="{B77C4FD0-5E56-4A8B-904F-5845CC4841C8}" destId="{79E74A21-CCC9-476A-BB3A-2482943CD7E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D7B4D-ED61-4F3B-BF95-F000DFA074A1}">
      <dsp:nvSpPr>
        <dsp:cNvPr id="0" name=""/>
        <dsp:cNvSpPr/>
      </dsp:nvSpPr>
      <dsp:spPr>
        <a:xfrm>
          <a:off x="0" y="36888"/>
          <a:ext cx="10424394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Work Completed</a:t>
          </a:r>
          <a:endParaRPr lang="en-US" sz="4100" kern="1200"/>
        </a:p>
      </dsp:txBody>
      <dsp:txXfrm>
        <a:off x="46834" y="83722"/>
        <a:ext cx="10330726" cy="865732"/>
      </dsp:txXfrm>
    </dsp:sp>
    <dsp:sp modelId="{96C5AD58-0C6B-4B1B-880E-8D565F577B7E}">
      <dsp:nvSpPr>
        <dsp:cNvPr id="0" name=""/>
        <dsp:cNvSpPr/>
      </dsp:nvSpPr>
      <dsp:spPr>
        <a:xfrm>
          <a:off x="0" y="1114368"/>
          <a:ext cx="10424394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baseline="0"/>
            <a:t>Upcoming Work</a:t>
          </a:r>
          <a:endParaRPr lang="en-US" sz="4100" kern="1200"/>
        </a:p>
      </dsp:txBody>
      <dsp:txXfrm>
        <a:off x="46834" y="1161202"/>
        <a:ext cx="10330726" cy="865732"/>
      </dsp:txXfrm>
    </dsp:sp>
    <dsp:sp modelId="{CB4BB5AA-E3BD-4D30-857D-2B73D95A6A53}">
      <dsp:nvSpPr>
        <dsp:cNvPr id="0" name=""/>
        <dsp:cNvSpPr/>
      </dsp:nvSpPr>
      <dsp:spPr>
        <a:xfrm>
          <a:off x="0" y="2191848"/>
          <a:ext cx="10424394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Impacts</a:t>
          </a:r>
          <a:endParaRPr lang="en-US" sz="4100" kern="1200"/>
        </a:p>
      </dsp:txBody>
      <dsp:txXfrm>
        <a:off x="46834" y="2238682"/>
        <a:ext cx="10330726" cy="865732"/>
      </dsp:txXfrm>
    </dsp:sp>
    <dsp:sp modelId="{9E2981A8-4C33-4FD6-BC09-C9A32768FA7C}">
      <dsp:nvSpPr>
        <dsp:cNvPr id="0" name=""/>
        <dsp:cNvSpPr/>
      </dsp:nvSpPr>
      <dsp:spPr>
        <a:xfrm>
          <a:off x="0" y="3269328"/>
          <a:ext cx="10424394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baseline="0"/>
            <a:t>Occupant Communication</a:t>
          </a:r>
          <a:endParaRPr lang="en-US" sz="4100" kern="1200"/>
        </a:p>
      </dsp:txBody>
      <dsp:txXfrm>
        <a:off x="46834" y="3316162"/>
        <a:ext cx="10330726" cy="865732"/>
      </dsp:txXfrm>
    </dsp:sp>
    <dsp:sp modelId="{686CD26B-04AF-4967-8DA2-47F424310A51}">
      <dsp:nvSpPr>
        <dsp:cNvPr id="0" name=""/>
        <dsp:cNvSpPr/>
      </dsp:nvSpPr>
      <dsp:spPr>
        <a:xfrm>
          <a:off x="0" y="4346809"/>
          <a:ext cx="10424394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Q &amp; A </a:t>
          </a:r>
          <a:endParaRPr lang="en-US" sz="4100" kern="1200"/>
        </a:p>
      </dsp:txBody>
      <dsp:txXfrm>
        <a:off x="46834" y="4393643"/>
        <a:ext cx="10330726" cy="86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1AC5D-8B00-4032-B2D1-2BAB8D7D243F}">
      <dsp:nvSpPr>
        <dsp:cNvPr id="0" name=""/>
        <dsp:cNvSpPr/>
      </dsp:nvSpPr>
      <dsp:spPr>
        <a:xfrm rot="10800000">
          <a:off x="846243" y="2245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</a:rPr>
            <a:t>Julie Gallivan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Senior Project Manager</a:t>
          </a:r>
        </a:p>
      </dsp:txBody>
      <dsp:txXfrm rot="10800000">
        <a:off x="1038217" y="2245"/>
        <a:ext cx="2567726" cy="767898"/>
      </dsp:txXfrm>
    </dsp:sp>
    <dsp:sp modelId="{AD0204EA-21D2-4AA8-AC9E-6A2C86506A5F}">
      <dsp:nvSpPr>
        <dsp:cNvPr id="0" name=""/>
        <dsp:cNvSpPr/>
      </dsp:nvSpPr>
      <dsp:spPr>
        <a:xfrm>
          <a:off x="483337" y="3128"/>
          <a:ext cx="766139" cy="76613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CBC55-D154-49E3-9F0D-B4AD1C02EF68}">
      <dsp:nvSpPr>
        <dsp:cNvPr id="0" name=""/>
        <dsp:cNvSpPr/>
      </dsp:nvSpPr>
      <dsp:spPr>
        <a:xfrm rot="10800000">
          <a:off x="840169" y="999367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</a:rPr>
            <a:t>Jason Felipe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Construction Manager</a:t>
          </a:r>
        </a:p>
      </dsp:txBody>
      <dsp:txXfrm rot="10800000">
        <a:off x="1032143" y="999367"/>
        <a:ext cx="2567726" cy="767898"/>
      </dsp:txXfrm>
    </dsp:sp>
    <dsp:sp modelId="{CA995EFB-156E-439E-9213-5708CA6CEDA2}">
      <dsp:nvSpPr>
        <dsp:cNvPr id="0" name=""/>
        <dsp:cNvSpPr/>
      </dsp:nvSpPr>
      <dsp:spPr>
        <a:xfrm>
          <a:off x="489411" y="1012398"/>
          <a:ext cx="741843" cy="741835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CEA3A-2DFC-4C8A-887C-6613811C5CA7}">
      <dsp:nvSpPr>
        <dsp:cNvPr id="0" name=""/>
        <dsp:cNvSpPr/>
      </dsp:nvSpPr>
      <dsp:spPr>
        <a:xfrm rot="10800000">
          <a:off x="844012" y="1996489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Sam Devetski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Senior Project Engineer</a:t>
          </a:r>
        </a:p>
      </dsp:txBody>
      <dsp:txXfrm rot="10800000">
        <a:off x="1035986" y="1996489"/>
        <a:ext cx="2567726" cy="767898"/>
      </dsp:txXfrm>
    </dsp:sp>
    <dsp:sp modelId="{FD896899-D16D-42A7-81B9-D7928BF2A8E7}">
      <dsp:nvSpPr>
        <dsp:cNvPr id="0" name=""/>
        <dsp:cNvSpPr/>
      </dsp:nvSpPr>
      <dsp:spPr>
        <a:xfrm>
          <a:off x="485568" y="2001830"/>
          <a:ext cx="757217" cy="757217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2E75C-228A-489C-8A1B-05588DA23B69}">
      <dsp:nvSpPr>
        <dsp:cNvPr id="0" name=""/>
        <dsp:cNvSpPr/>
      </dsp:nvSpPr>
      <dsp:spPr>
        <a:xfrm rot="10800000">
          <a:off x="854536" y="2993611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Helen Chung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Project Engineer</a:t>
          </a:r>
        </a:p>
      </dsp:txBody>
      <dsp:txXfrm rot="10800000">
        <a:off x="1046510" y="2993611"/>
        <a:ext cx="2567726" cy="767898"/>
      </dsp:txXfrm>
    </dsp:sp>
    <dsp:sp modelId="{44285178-E803-44D8-9233-6EE20C64DEE5}">
      <dsp:nvSpPr>
        <dsp:cNvPr id="0" name=""/>
        <dsp:cNvSpPr/>
      </dsp:nvSpPr>
      <dsp:spPr>
        <a:xfrm>
          <a:off x="485568" y="2998951"/>
          <a:ext cx="757217" cy="757217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B97D9-A936-4362-8DEF-7BC76A3EEF1E}">
      <dsp:nvSpPr>
        <dsp:cNvPr id="0" name=""/>
        <dsp:cNvSpPr/>
      </dsp:nvSpPr>
      <dsp:spPr>
        <a:xfrm rot="10800000">
          <a:off x="854536" y="3990733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Monica Caporale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Project Management Analyst</a:t>
          </a:r>
        </a:p>
      </dsp:txBody>
      <dsp:txXfrm rot="10800000">
        <a:off x="1046510" y="3990733"/>
        <a:ext cx="2567726" cy="767898"/>
      </dsp:txXfrm>
    </dsp:sp>
    <dsp:sp modelId="{C206E359-ECF3-4ECF-AF93-B954D395FE37}">
      <dsp:nvSpPr>
        <dsp:cNvPr id="0" name=""/>
        <dsp:cNvSpPr/>
      </dsp:nvSpPr>
      <dsp:spPr>
        <a:xfrm>
          <a:off x="485568" y="3996073"/>
          <a:ext cx="757217" cy="757217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7E077-98EE-4A4E-8E19-1247E356BE30}">
      <dsp:nvSpPr>
        <dsp:cNvPr id="0" name=""/>
        <dsp:cNvSpPr/>
      </dsp:nvSpPr>
      <dsp:spPr>
        <a:xfrm rot="10800000">
          <a:off x="854536" y="4987855"/>
          <a:ext cx="2759700" cy="7678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622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Doug Bibby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Construction Manager &amp; Project Controls</a:t>
          </a:r>
        </a:p>
      </dsp:txBody>
      <dsp:txXfrm rot="10800000">
        <a:off x="1046510" y="4987855"/>
        <a:ext cx="2567726" cy="767898"/>
      </dsp:txXfrm>
    </dsp:sp>
    <dsp:sp modelId="{EE96DA37-825B-48CE-B666-5C01F3B30D69}">
      <dsp:nvSpPr>
        <dsp:cNvPr id="0" name=""/>
        <dsp:cNvSpPr/>
      </dsp:nvSpPr>
      <dsp:spPr>
        <a:xfrm>
          <a:off x="485568" y="4993195"/>
          <a:ext cx="757217" cy="75721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1AC5D-8B00-4032-B2D1-2BAB8D7D243F}">
      <dsp:nvSpPr>
        <dsp:cNvPr id="0" name=""/>
        <dsp:cNvSpPr/>
      </dsp:nvSpPr>
      <dsp:spPr>
        <a:xfrm rot="10800000">
          <a:off x="846390" y="26052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</a:rPr>
            <a:t>Ryan Miller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Senior Project Manager</a:t>
          </a:r>
        </a:p>
      </dsp:txBody>
      <dsp:txXfrm rot="10800000">
        <a:off x="1005096" y="26052"/>
        <a:ext cx="2528668" cy="634825"/>
      </dsp:txXfrm>
    </dsp:sp>
    <dsp:sp modelId="{AD0204EA-21D2-4AA8-AC9E-6A2C86506A5F}">
      <dsp:nvSpPr>
        <dsp:cNvPr id="0" name=""/>
        <dsp:cNvSpPr/>
      </dsp:nvSpPr>
      <dsp:spPr>
        <a:xfrm>
          <a:off x="507399" y="4476"/>
          <a:ext cx="677983" cy="6779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CBC55-D154-49E3-9F0D-B4AD1C02EF68}">
      <dsp:nvSpPr>
        <dsp:cNvPr id="0" name=""/>
        <dsp:cNvSpPr/>
      </dsp:nvSpPr>
      <dsp:spPr>
        <a:xfrm rot="10800000">
          <a:off x="841015" y="812820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</a:rPr>
            <a:t>Forrest Walch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Century Gothic" panose="020B0502020202020204" pitchFamily="34" charset="0"/>
            </a:rPr>
            <a:t>Construction Manager</a:t>
          </a:r>
          <a:r>
            <a:rPr lang="en-US" sz="1200" b="0" kern="1200">
              <a:latin typeface="Century Gothic" panose="020B0502020202020204" pitchFamily="34" charset="0"/>
            </a:rPr>
            <a:t>	</a:t>
          </a:r>
        </a:p>
      </dsp:txBody>
      <dsp:txXfrm rot="10800000">
        <a:off x="999721" y="812820"/>
        <a:ext cx="2528668" cy="634825"/>
      </dsp:txXfrm>
    </dsp:sp>
    <dsp:sp modelId="{CA995EFB-156E-439E-9213-5708CA6CEDA2}">
      <dsp:nvSpPr>
        <dsp:cNvPr id="0" name=""/>
        <dsp:cNvSpPr/>
      </dsp:nvSpPr>
      <dsp:spPr>
        <a:xfrm>
          <a:off x="512774" y="801995"/>
          <a:ext cx="656482" cy="6564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C61DA-871A-4272-B3AF-270916EFCB01}">
      <dsp:nvSpPr>
        <dsp:cNvPr id="0" name=""/>
        <dsp:cNvSpPr/>
      </dsp:nvSpPr>
      <dsp:spPr>
        <a:xfrm rot="10800000">
          <a:off x="844416" y="1608461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>
              <a:latin typeface="Century Gothic" panose="020B0502020202020204" pitchFamily="34" charset="0"/>
            </a:rPr>
            <a:t>Mike Spillane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>
              <a:latin typeface="Century Gothic" panose="020B0502020202020204" pitchFamily="34" charset="0"/>
            </a:rPr>
            <a:t>Senior Superintendent</a:t>
          </a:r>
        </a:p>
      </dsp:txBody>
      <dsp:txXfrm rot="10800000">
        <a:off x="1003122" y="1608461"/>
        <a:ext cx="2528668" cy="634825"/>
      </dsp:txXfrm>
    </dsp:sp>
    <dsp:sp modelId="{1B2A45C1-73AF-43C7-883C-F569F67C7271}">
      <dsp:nvSpPr>
        <dsp:cNvPr id="0" name=""/>
        <dsp:cNvSpPr/>
      </dsp:nvSpPr>
      <dsp:spPr>
        <a:xfrm>
          <a:off x="509373" y="1590830"/>
          <a:ext cx="670086" cy="6700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2C934-D412-425A-9EC9-1473462D61DD}">
      <dsp:nvSpPr>
        <dsp:cNvPr id="0" name=""/>
        <dsp:cNvSpPr/>
      </dsp:nvSpPr>
      <dsp:spPr>
        <a:xfrm rot="10800000">
          <a:off x="844416" y="2481395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David Rango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Senior Project Engineer</a:t>
          </a:r>
        </a:p>
      </dsp:txBody>
      <dsp:txXfrm rot="10800000">
        <a:off x="1003122" y="2481395"/>
        <a:ext cx="2528668" cy="634825"/>
      </dsp:txXfrm>
    </dsp:sp>
    <dsp:sp modelId="{DBD3A100-C51F-4C61-AD9B-C1D5DAE0991B}">
      <dsp:nvSpPr>
        <dsp:cNvPr id="0" name=""/>
        <dsp:cNvSpPr/>
      </dsp:nvSpPr>
      <dsp:spPr>
        <a:xfrm>
          <a:off x="509373" y="2463764"/>
          <a:ext cx="670086" cy="67008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72BFB-D947-4630-9217-4DF77E9BE3B7}">
      <dsp:nvSpPr>
        <dsp:cNvPr id="0" name=""/>
        <dsp:cNvSpPr/>
      </dsp:nvSpPr>
      <dsp:spPr>
        <a:xfrm rot="10800000">
          <a:off x="844416" y="3354329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Yasser Fayek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Senior Project Engineer</a:t>
          </a:r>
        </a:p>
      </dsp:txBody>
      <dsp:txXfrm rot="10800000">
        <a:off x="1003122" y="3354329"/>
        <a:ext cx="2528668" cy="634825"/>
      </dsp:txXfrm>
    </dsp:sp>
    <dsp:sp modelId="{FD53EA19-4D78-4DE9-A2EF-9295D1836FD0}">
      <dsp:nvSpPr>
        <dsp:cNvPr id="0" name=""/>
        <dsp:cNvSpPr/>
      </dsp:nvSpPr>
      <dsp:spPr>
        <a:xfrm>
          <a:off x="509373" y="3336699"/>
          <a:ext cx="670086" cy="670086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B134E-982E-4EA6-B726-8016F0EED069}">
      <dsp:nvSpPr>
        <dsp:cNvPr id="0" name=""/>
        <dsp:cNvSpPr/>
      </dsp:nvSpPr>
      <dsp:spPr>
        <a:xfrm rot="10800000">
          <a:off x="844416" y="4227264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Century Gothic" panose="020B0502020202020204" pitchFamily="34" charset="0"/>
            </a:rPr>
            <a:t>Divyank Malviya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Project Engineer</a:t>
          </a:r>
        </a:p>
      </dsp:txBody>
      <dsp:txXfrm rot="10800000">
        <a:off x="1003122" y="4227264"/>
        <a:ext cx="2528668" cy="634825"/>
      </dsp:txXfrm>
    </dsp:sp>
    <dsp:sp modelId="{D274D452-5773-4746-BF52-06AC03AD052F}">
      <dsp:nvSpPr>
        <dsp:cNvPr id="0" name=""/>
        <dsp:cNvSpPr/>
      </dsp:nvSpPr>
      <dsp:spPr>
        <a:xfrm>
          <a:off x="509373" y="4209633"/>
          <a:ext cx="670086" cy="670086"/>
        </a:xfrm>
        <a:prstGeom prst="ellipse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74A21-CCC9-476A-BB3A-2482943CD7EE}">
      <dsp:nvSpPr>
        <dsp:cNvPr id="0" name=""/>
        <dsp:cNvSpPr/>
      </dsp:nvSpPr>
      <dsp:spPr>
        <a:xfrm rot="10800000">
          <a:off x="844416" y="5100198"/>
          <a:ext cx="2687374" cy="6348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58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 dirty="0">
              <a:latin typeface="Century Gothic" panose="020B0502020202020204" pitchFamily="34" charset="0"/>
            </a:rPr>
            <a:t>Xinwen He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Century Gothic" panose="020B0502020202020204" pitchFamily="34" charset="0"/>
            </a:rPr>
            <a:t>Project Engineer</a:t>
          </a:r>
        </a:p>
      </dsp:txBody>
      <dsp:txXfrm rot="10800000">
        <a:off x="1003122" y="5100198"/>
        <a:ext cx="2528668" cy="634825"/>
      </dsp:txXfrm>
    </dsp:sp>
    <dsp:sp modelId="{4C5B3123-92AE-4BCF-AE2F-459208298ADA}">
      <dsp:nvSpPr>
        <dsp:cNvPr id="0" name=""/>
        <dsp:cNvSpPr/>
      </dsp:nvSpPr>
      <dsp:spPr>
        <a:xfrm>
          <a:off x="509373" y="5082568"/>
          <a:ext cx="670086" cy="670086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40005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52236" indent="-152236" algn="l" defTabSz="1217889" rtl="0" eaLnBrk="1" latinLnBrk="0" hangingPunct="1">
      <a:spcBef>
        <a:spcPts val="1066"/>
      </a:spcBef>
      <a:buFont typeface="Arial" pitchFamily="34" charset="0"/>
      <a:buChar char="•"/>
      <a:defRPr sz="1598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80590" indent="-150122" algn="l" defTabSz="1217889" rtl="0" eaLnBrk="1" latinLnBrk="0" hangingPunct="1">
      <a:spcBef>
        <a:spcPts val="266"/>
      </a:spcBef>
      <a:buFont typeface="Arial" pitchFamily="34" charset="0"/>
      <a:buChar char="•"/>
      <a:defRPr sz="1465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37055" indent="-156465" algn="l" defTabSz="1217889" rtl="0" eaLnBrk="1" latinLnBrk="0" hangingPunct="1">
      <a:spcBef>
        <a:spcPts val="266"/>
      </a:spcBef>
      <a:buFont typeface="Arial" pitchFamily="34" charset="0"/>
      <a:buChar char="•"/>
      <a:defRPr sz="1398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759067" indent="-150122" algn="l" defTabSz="1217889" rtl="0" eaLnBrk="1" latinLnBrk="0" hangingPunct="1">
      <a:spcBef>
        <a:spcPts val="266"/>
      </a:spcBef>
      <a:buFont typeface="Arial" pitchFamily="34" charset="0"/>
      <a:buChar char="•"/>
      <a:defRPr sz="1398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608945" indent="152236" algn="l" defTabSz="1217889" rtl="0" eaLnBrk="1" latinLnBrk="0" hangingPunct="1">
      <a:buFont typeface="Arial" pitchFamily="34" charset="0"/>
      <a:buChar char="•"/>
      <a:defRPr sz="1398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3044723" algn="l" defTabSz="1217889" rtl="0" eaLnBrk="1" latinLnBrk="0" hangingPunct="1">
      <a:defRPr sz="1598" kern="1200">
        <a:solidFill>
          <a:schemeClr val="tx1"/>
        </a:solidFill>
        <a:latin typeface="+mn-lt"/>
        <a:ea typeface="+mn-ea"/>
        <a:cs typeface="+mn-cs"/>
      </a:defRPr>
    </a:lvl6pPr>
    <a:lvl7pPr marL="3653668" algn="l" defTabSz="1217889" rtl="0" eaLnBrk="1" latinLnBrk="0" hangingPunct="1">
      <a:defRPr sz="1598" kern="1200">
        <a:solidFill>
          <a:schemeClr val="tx1"/>
        </a:solidFill>
        <a:latin typeface="+mn-lt"/>
        <a:ea typeface="+mn-ea"/>
        <a:cs typeface="+mn-cs"/>
      </a:defRPr>
    </a:lvl7pPr>
    <a:lvl8pPr marL="4262613" algn="l" defTabSz="1217889" rtl="0" eaLnBrk="1" latinLnBrk="0" hangingPunct="1">
      <a:defRPr sz="1598" kern="1200">
        <a:solidFill>
          <a:schemeClr val="tx1"/>
        </a:solidFill>
        <a:latin typeface="+mn-lt"/>
        <a:ea typeface="+mn-ea"/>
        <a:cs typeface="+mn-cs"/>
      </a:defRPr>
    </a:lvl8pPr>
    <a:lvl9pPr marL="4871557" algn="l" defTabSz="1217889" rtl="0" eaLnBrk="1" latinLnBrk="0" hangingPunct="1">
      <a:defRPr sz="15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in depth</a:t>
            </a:r>
          </a:p>
          <a:p>
            <a:r>
              <a:rPr lang="en-US"/>
              <a:t>Phasing of how the colors/phases progress and how we take them down. – WB to take lead and work on this.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the layout to a floor that’s not classroom</a:t>
            </a:r>
          </a:p>
          <a:p>
            <a:r>
              <a:rPr lang="en-US"/>
              <a:t>HSW15 - use a medium or difficult floor.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62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96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27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34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8F855F7B-0C38-4C88-B91A-A3BF581EFAB6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92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8F855F7B-0C38-4C88-B91A-A3BF581EFAB6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8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High Level only. Julie will present this slide.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8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2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High Level only. Julie will present this slide.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7/25/2023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0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the schedule going forward only.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8F855F7B-0C38-4C88-B91A-A3BF581EFAB6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1765" indent="-151765" defTabSz="914400">
              <a:buFont typeface="Arial"/>
              <a:buChar char="•"/>
              <a:defRPr/>
            </a:pPr>
            <a:r>
              <a:rPr lang="en-US" sz="1550">
                <a:latin typeface="Arial"/>
                <a:cs typeface="Arial"/>
              </a:rPr>
              <a:t>showing examples of the existing conditions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typical cracked and delaminated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you can see the concrete finish below failed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spalled concrete underlying the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biological growth on traffic coating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550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1EF9EC5B-BFE8-42CF-9787-0B5F1CCC240B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1765" indent="-151765" defTabSz="914400">
              <a:buFont typeface="Arial"/>
              <a:buChar char="•"/>
              <a:defRPr/>
            </a:pPr>
            <a:r>
              <a:rPr lang="en-US" sz="1550">
                <a:latin typeface="Arial"/>
                <a:cs typeface="Arial"/>
              </a:rPr>
              <a:t>showing examples of the existing conditions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typical cracked and delaminated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you can see the concrete finish below failed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spalled concrete underlying the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biological growth on traffic coating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550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1EF9EC5B-BFE8-42CF-9787-0B5F1CCC240B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5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1765" indent="-151765" defTabSz="914400">
              <a:buFont typeface="Arial"/>
              <a:buChar char="•"/>
              <a:defRPr/>
            </a:pPr>
            <a:r>
              <a:rPr lang="en-US" sz="1550">
                <a:latin typeface="Arial"/>
                <a:cs typeface="Arial"/>
              </a:rPr>
              <a:t>showing examples of the existing conditions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typical cracked and delaminated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you can see the concrete finish below failed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spalled concrete underlying the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biological growth on traffic coating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550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1EF9EC5B-BFE8-42CF-9787-0B5F1CCC240B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9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1765" indent="-151765" defTabSz="914400">
              <a:buFont typeface="Arial"/>
              <a:buChar char="•"/>
              <a:defRPr/>
            </a:pPr>
            <a:r>
              <a:rPr lang="en-US" sz="1550">
                <a:latin typeface="Arial"/>
                <a:cs typeface="Arial"/>
              </a:rPr>
              <a:t>showing examples of the existing conditions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typical cracked and delaminated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you can see the concrete finish below failed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spalled concrete underlying the traffic coating</a:t>
            </a:r>
          </a:p>
          <a:p>
            <a:pPr marL="666115" lvl="1" indent="-285750" defTabSz="914400">
              <a:buFont typeface="Arial"/>
              <a:buChar char="•"/>
              <a:defRPr/>
            </a:pPr>
            <a:r>
              <a:rPr lang="en-US" sz="1450">
                <a:latin typeface="Arial"/>
                <a:cs typeface="Arial"/>
              </a:rPr>
              <a:t>biological growth on traffic coating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550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1EF9EC5B-BFE8-42CF-9787-0B5F1CCC240B}" type="datetime1">
              <a:rPr lang="en-US" smtClean="0">
                <a:latin typeface="Arial" pitchFamily="34" charset="0"/>
                <a:cs typeface="Arial" pitchFamily="34" charset="0"/>
              </a:rPr>
              <a:t>7/25/2023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9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85133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50896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2" y="5794012"/>
            <a:ext cx="8627004" cy="257964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236838" y="787207"/>
            <a:ext cx="0" cy="15833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3662101" y="1002423"/>
            <a:ext cx="1980882" cy="1157033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2131" b="1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5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930">
                  <a:solidFill>
                    <a:schemeClr val="bg1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989581"/>
            <a:ext cx="1865571" cy="1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797" y="5387476"/>
            <a:ext cx="8629119" cy="541302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434" y="5389856"/>
            <a:ext cx="8620661" cy="578301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12179300" cy="9134476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7/25/2023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2996737"/>
            <a:ext cx="10775299" cy="1893929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“Lorem ipsum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5438783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>
                <a:solidFill>
                  <a:schemeClr val="bg2"/>
                </a:solidFill>
              </a:defRPr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30272" y="8514940"/>
            <a:ext cx="1064641" cy="4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723522"/>
            <a:ext cx="10775299" cy="5435821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/>
            </a:lvl1pPr>
          </a:lstStyle>
          <a:p>
            <a:pPr lvl="0"/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sedo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labotre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et </a:t>
            </a:r>
            <a:r>
              <a:rPr lang="en-US" err="1"/>
              <a:t>venium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6555219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/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082831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692915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082" y="2082740"/>
            <a:ext cx="10771662" cy="418140"/>
          </a:xfrm>
        </p:spPr>
        <p:txBody>
          <a:bodyPr anchor="t"/>
          <a:lstStyle>
            <a:lvl1pPr marL="0" indent="0">
              <a:buNone/>
              <a:defRPr sz="2797" b="0">
                <a:solidFill>
                  <a:schemeClr val="tx1"/>
                </a:solidFill>
                <a:latin typeface="+mj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78063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034" y="2081342"/>
            <a:ext cx="5313642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60" y="1350526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03389" y="2073442"/>
            <a:ext cx="5345358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3693AB-E85E-4A83-93AE-7C2C33716FFD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79131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2873" y="1347917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224125" indent="-224125">
              <a:buNone/>
              <a:defRPr lang="en-US" dirty="0" smtClean="0"/>
            </a:lvl1pPr>
          </a:lstStyle>
          <a:p>
            <a:pPr marL="0" lvl="0" indent="0"/>
            <a:r>
              <a:rPr lang="en-US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1669700-339D-4BC3-9C61-1670B9701C57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7F4196-1AA7-489C-AB25-66F2A1CDE0B2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12179300" cy="8326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412304-4450-4BFA-A76B-D97C72798D07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85133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50896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tx2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2" y="5794012"/>
            <a:ext cx="8627004" cy="257964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2397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236838" y="787207"/>
            <a:ext cx="0" cy="15833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3662101" y="1002423"/>
            <a:ext cx="1980882" cy="1157033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2131" b="1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5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93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984900"/>
            <a:ext cx="1849968" cy="12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835687" y="3598278"/>
            <a:ext cx="2811223" cy="183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6896" y="851812"/>
            <a:ext cx="8264270" cy="192627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799"/>
              </a:spcBef>
              <a:buFontTx/>
              <a:buNone/>
              <a:defRPr sz="3197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4547546"/>
            <a:ext cx="2002154" cy="13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5085863"/>
            <a:ext cx="5607843" cy="4052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0"/>
            <a:ext cx="12179305" cy="5153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237" y="2145965"/>
            <a:ext cx="5846063" cy="3629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85" y="5775396"/>
            <a:ext cx="6719616" cy="33590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3627022" y="2145965"/>
            <a:ext cx="4896079" cy="489607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5764010" y="3895205"/>
            <a:ext cx="2961285" cy="11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4" y="5793493"/>
            <a:ext cx="8627004" cy="652572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cs typeface="Arial" pitchFamily="34" charset="0"/>
              </a:defRPr>
            </a:lvl1pPr>
            <a:lvl2pPr>
              <a:defRPr lang="en-US" sz="2397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397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397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2397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989581"/>
            <a:ext cx="1865571" cy="1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19" y="3995187"/>
            <a:ext cx="8724877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3797" y="5388454"/>
            <a:ext cx="8629119" cy="4863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80" y="5390057"/>
            <a:ext cx="8593173" cy="43388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996795" y="988430"/>
            <a:ext cx="1391333" cy="9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982" y="5387898"/>
            <a:ext cx="8628393" cy="4548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 marL="306586" indent="0">
              <a:buNone/>
              <a:defRPr lang="en-US" sz="2397" smtClean="0">
                <a:latin typeface="+mn-lt"/>
              </a:defRPr>
            </a:lvl2pPr>
            <a:lvl3pPr marL="915531" indent="0">
              <a:buNone/>
              <a:defRPr lang="en-US" sz="2397" smtClean="0">
                <a:latin typeface="+mn-lt"/>
              </a:defRPr>
            </a:lvl3pPr>
            <a:lvl4pPr marL="1522362" indent="0">
              <a:buNone/>
              <a:defRPr lang="en-US" sz="2397" smtClean="0">
                <a:latin typeface="+mn-lt"/>
              </a:defRPr>
            </a:lvl4pPr>
            <a:lvl5pPr marL="2133420" indent="0">
              <a:buNone/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797" y="5387476"/>
            <a:ext cx="8629119" cy="541302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79300" cy="913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434" y="5389856"/>
            <a:ext cx="8620661" cy="578301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85133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50896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2" y="5794012"/>
            <a:ext cx="8627004" cy="257964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989581"/>
            <a:ext cx="1865571" cy="1213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12179300" cy="9134476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7/25/2023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2996737"/>
            <a:ext cx="10775299" cy="1893929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“Lorem ipsum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5438783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>
                <a:solidFill>
                  <a:schemeClr val="bg2"/>
                </a:solidFill>
              </a:defRPr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30272" y="8514940"/>
            <a:ext cx="1064641" cy="4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723522"/>
            <a:ext cx="10775299" cy="5435821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/>
            </a:lvl1pPr>
          </a:lstStyle>
          <a:p>
            <a:pPr lvl="0"/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sedo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labotre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et </a:t>
            </a:r>
            <a:r>
              <a:rPr lang="en-US" err="1"/>
              <a:t>venium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6555219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/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082831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692915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082" y="2082740"/>
            <a:ext cx="10771662" cy="418140"/>
          </a:xfrm>
        </p:spPr>
        <p:txBody>
          <a:bodyPr anchor="t"/>
          <a:lstStyle>
            <a:lvl1pPr marL="0" indent="0">
              <a:buNone/>
              <a:defRPr sz="2797" b="0">
                <a:solidFill>
                  <a:schemeClr val="bg1"/>
                </a:solidFill>
                <a:latin typeface="+mj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84606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034" y="2081342"/>
            <a:ext cx="5313642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60" y="1350526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03389" y="2073442"/>
            <a:ext cx="5345358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78285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2873" y="1347917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224125" indent="-224125">
              <a:buNone/>
              <a:defRPr lang="en-US" dirty="0" smtClean="0"/>
            </a:lvl1pPr>
          </a:lstStyle>
          <a:p>
            <a:pPr marL="0" lvl="0" indent="0"/>
            <a:r>
              <a:rPr lang="en-US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12179300" cy="8326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835687" y="3598278"/>
            <a:ext cx="2811223" cy="183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85133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50896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2" y="5794012"/>
            <a:ext cx="8627004" cy="257964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6495628" y="1007762"/>
            <a:ext cx="2082519" cy="6149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32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332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332">
                <a:solidFill>
                  <a:schemeClr val="bg1"/>
                </a:solidFill>
                <a:latin typeface="+mj-lt"/>
              </a:rPr>
            </a:br>
            <a:r>
              <a:rPr lang="en-US" sz="1332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578147" y="978762"/>
            <a:ext cx="0" cy="6211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8909343" y="1007762"/>
            <a:ext cx="1089304" cy="40998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32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332">
                <a:solidFill>
                  <a:schemeClr val="bg1"/>
                </a:solidFill>
                <a:latin typeface="+mj-lt"/>
              </a:rPr>
            </a:br>
            <a:r>
              <a:rPr lang="en-US" sz="1332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083533" y="978762"/>
            <a:ext cx="0" cy="6211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10393003" y="1007762"/>
            <a:ext cx="1299971" cy="40998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32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332" baseline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332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989581"/>
            <a:ext cx="1865571" cy="1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6896" y="851812"/>
            <a:ext cx="8264270" cy="192627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799"/>
              </a:spcBef>
              <a:buFontTx/>
              <a:buNone/>
              <a:defRPr sz="3197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4547546"/>
            <a:ext cx="2002154" cy="13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5085863"/>
            <a:ext cx="5607843" cy="4052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0"/>
            <a:ext cx="12179305" cy="5153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237" y="2145965"/>
            <a:ext cx="5846063" cy="3629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85" y="5775396"/>
            <a:ext cx="6719616" cy="33590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3627022" y="2145965"/>
            <a:ext cx="4896079" cy="489607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5764010" y="3895205"/>
            <a:ext cx="2961285" cy="11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513440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19" y="3995187"/>
            <a:ext cx="8724877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3797" y="5388454"/>
            <a:ext cx="8629119" cy="4863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864411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4577864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8052790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F3927-F806-4A5F-B3A7-3A5008CDE1B8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5912" y="5796755"/>
            <a:ext cx="8627004" cy="613194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 marL="306586" indent="0">
              <a:buNone/>
              <a:defRPr lang="en-US" sz="2397" smtClean="0">
                <a:latin typeface="+mn-lt"/>
              </a:defRPr>
            </a:lvl2pPr>
            <a:lvl3pPr marL="915531" indent="0">
              <a:buNone/>
              <a:defRPr lang="en-US" sz="2397" smtClean="0">
                <a:latin typeface="+mn-lt"/>
              </a:defRPr>
            </a:lvl3pPr>
            <a:lvl4pPr marL="1522362" indent="0">
              <a:buNone/>
              <a:defRPr lang="en-US" sz="2397" smtClean="0">
                <a:latin typeface="+mn-lt"/>
              </a:defRPr>
            </a:lvl4pPr>
            <a:lvl5pPr marL="2133420" indent="0">
              <a:buNone/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989581"/>
            <a:ext cx="1865571" cy="1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80" y="5390057"/>
            <a:ext cx="8593173" cy="43388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982" y="5387898"/>
            <a:ext cx="8628393" cy="4548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 marL="306586" indent="0">
              <a:buNone/>
              <a:defRPr lang="en-US" sz="2397" smtClean="0">
                <a:latin typeface="+mn-lt"/>
              </a:defRPr>
            </a:lvl2pPr>
            <a:lvl3pPr marL="915531" indent="0">
              <a:buNone/>
              <a:defRPr lang="en-US" sz="2397" smtClean="0">
                <a:latin typeface="+mn-lt"/>
              </a:defRPr>
            </a:lvl3pPr>
            <a:lvl4pPr marL="1522362" indent="0">
              <a:buNone/>
              <a:defRPr lang="en-US" sz="2397" smtClean="0">
                <a:latin typeface="+mn-lt"/>
              </a:defRPr>
            </a:lvl4pPr>
            <a:lvl5pPr marL="2133420" indent="0">
              <a:buNone/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797" y="5387476"/>
            <a:ext cx="8629119" cy="541302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79300" cy="913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486326" y="488442"/>
            <a:ext cx="9136590" cy="6863543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434" y="5389856"/>
            <a:ext cx="8620661" cy="578301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12179300" cy="9134476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8324759"/>
            <a:ext cx="12179300" cy="809716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7/25/2023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0830274" y="8519167"/>
            <a:ext cx="866929" cy="420777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3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3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30272" y="8514940"/>
            <a:ext cx="1064641" cy="4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2996737"/>
            <a:ext cx="10775299" cy="1893929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“Lorem ipsum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5438783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>
                <a:solidFill>
                  <a:schemeClr val="bg2"/>
                </a:solidFill>
              </a:defRPr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298" y="723522"/>
            <a:ext cx="10775299" cy="5435821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374248" indent="-374248">
              <a:lnSpc>
                <a:spcPct val="90000"/>
              </a:lnSpc>
              <a:defRPr lang="en-US" sz="6393" spc="-27" baseline="0" dirty="0"/>
            </a:lvl1pPr>
          </a:lstStyle>
          <a:p>
            <a:pPr lvl="0"/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sedo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labotre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et </a:t>
            </a:r>
            <a:r>
              <a:rPr lang="en-US" err="1"/>
              <a:t>venium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545" y="6555219"/>
            <a:ext cx="11089167" cy="961531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2131" baseline="0" dirty="0" smtClean="0"/>
            </a:lvl1pPr>
            <a:lvl2pPr marL="306586" indent="0">
              <a:buNone/>
              <a:defRPr lang="en-US" dirty="0" smtClean="0"/>
            </a:lvl2pPr>
            <a:lvl3pPr marL="687176" indent="0">
              <a:buNone/>
              <a:defRPr lang="en-US" dirty="0" smtClean="0"/>
            </a:lvl3pPr>
            <a:lvl4pPr marL="1065653" indent="0">
              <a:buNone/>
              <a:defRPr lang="en-US" dirty="0" smtClean="0"/>
            </a:lvl4pPr>
            <a:lvl5pPr marL="1446244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E6E1587-BC69-4B74-AFFA-2A7C92D282DA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19" y="3995187"/>
            <a:ext cx="8724877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3797" y="5388454"/>
            <a:ext cx="8629119" cy="4863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5" name="Picture 14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082831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8C5C635-FA56-4672-BA77-6AA531D97063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0735" y="584607"/>
            <a:ext cx="10775299" cy="750192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15" y="2692915"/>
            <a:ext cx="11089167" cy="5343098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082" y="2082740"/>
            <a:ext cx="10771662" cy="418140"/>
          </a:xfrm>
        </p:spPr>
        <p:txBody>
          <a:bodyPr anchor="t"/>
          <a:lstStyle>
            <a:lvl1pPr marL="0" indent="0">
              <a:buNone/>
              <a:defRPr sz="2797" b="0">
                <a:solidFill>
                  <a:schemeClr val="tx1"/>
                </a:solidFill>
                <a:latin typeface="+mj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E25C4B3-F886-41B6-9CDF-2EEF0C9BB989}" type="datetime1">
              <a:rPr lang="en-US" smtClean="0"/>
              <a:t>7/25/2023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84606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034" y="2081342"/>
            <a:ext cx="5313642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60" y="1350526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03389" y="2073442"/>
            <a:ext cx="5345358" cy="529849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EC454B-8AA2-4785-AE0D-AE23F3ECCADE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910" y="584606"/>
            <a:ext cx="10762611" cy="7353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2873" y="1347917"/>
            <a:ext cx="10758974" cy="510377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224125" indent="-224125">
              <a:buNone/>
              <a:defRPr lang="en-US" dirty="0" smtClean="0"/>
            </a:lvl1pPr>
          </a:lstStyle>
          <a:p>
            <a:pPr marL="0" lvl="0" indent="0"/>
            <a:r>
              <a:rPr lang="en-US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163C71C-E15B-4273-8FC5-6D8F0B255339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9020C2-B8CC-43A5-BD38-18054C1AB93F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12179300" cy="8326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668621-AC61-413F-988E-AE3E49B130F0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835687" y="3598278"/>
            <a:ext cx="2811223" cy="183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6896" y="851812"/>
            <a:ext cx="8264270" cy="192627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799"/>
              </a:spcBef>
              <a:buFontTx/>
              <a:buNone/>
              <a:defRPr sz="3197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2255" y="3412893"/>
            <a:ext cx="4967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7" y="4547546"/>
            <a:ext cx="2002154" cy="13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5085863"/>
            <a:ext cx="5607843" cy="4052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0"/>
            <a:ext cx="12179305" cy="51531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237" y="2145965"/>
            <a:ext cx="5846063" cy="3629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85" y="5775396"/>
            <a:ext cx="6719616" cy="3359079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3627022" y="2145965"/>
            <a:ext cx="4896079" cy="489607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5764010" y="3895205"/>
            <a:ext cx="2961285" cy="11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19" y="3995187"/>
            <a:ext cx="8724877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3797" y="5388454"/>
            <a:ext cx="8629119" cy="4863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042066" y="1007763"/>
            <a:ext cx="1791669" cy="5536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99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199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199">
                <a:solidFill>
                  <a:schemeClr val="bg1"/>
                </a:solidFill>
                <a:latin typeface="+mj-lt"/>
              </a:rPr>
            </a:br>
            <a:r>
              <a:rPr lang="en-US" sz="1199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46292" y="978762"/>
            <a:ext cx="0" cy="54806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7056460" y="1007763"/>
            <a:ext cx="1018976" cy="3690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99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199">
                <a:solidFill>
                  <a:schemeClr val="bg1"/>
                </a:solidFill>
                <a:latin typeface="+mj-lt"/>
              </a:rPr>
            </a:br>
            <a:r>
              <a:rPr lang="en-US" sz="1199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075437" y="978762"/>
            <a:ext cx="0" cy="54806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8286423" y="1007763"/>
            <a:ext cx="1299971" cy="3690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99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199" baseline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199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19" y="3995187"/>
            <a:ext cx="8724877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3797" y="5388454"/>
            <a:ext cx="8629119" cy="4863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dirty="0" smtClean="0">
                <a:latin typeface="+mn-lt"/>
              </a:defRPr>
            </a:lvl2pPr>
            <a:lvl3pPr>
              <a:defRPr lang="en-US" sz="2397" dirty="0" smtClean="0">
                <a:latin typeface="+mn-lt"/>
              </a:defRPr>
            </a:lvl3pPr>
            <a:lvl4pPr>
              <a:defRPr lang="en-US" sz="2397" dirty="0" smtClean="0">
                <a:latin typeface="+mn-lt"/>
              </a:defRPr>
            </a:lvl4pPr>
            <a:lvl5pPr>
              <a:defRPr lang="en-US" sz="2397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721561" y="787207"/>
            <a:ext cx="0" cy="127882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3061183" y="988430"/>
            <a:ext cx="1980882" cy="908459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598" b="1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81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65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865">
                  <a:solidFill>
                    <a:schemeClr val="bg1"/>
                  </a:solidFill>
                  <a:latin typeface="+mj-lt"/>
                </a:rPr>
              </a:br>
              <a:r>
                <a:rPr lang="en-US" sz="1865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7" name="Picture 16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80" y="5390057"/>
            <a:ext cx="8593173" cy="43388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397" smtClean="0">
                <a:latin typeface="+mn-lt"/>
              </a:defRPr>
            </a:lvl2pPr>
            <a:lvl3pPr>
              <a:defRPr lang="en-US" sz="2397" smtClean="0">
                <a:latin typeface="+mn-lt"/>
              </a:defRPr>
            </a:lvl3pPr>
            <a:lvl4pPr>
              <a:defRPr lang="en-US" sz="2397" smtClean="0">
                <a:latin typeface="+mn-lt"/>
              </a:defRPr>
            </a:lvl4pPr>
            <a:lvl5pPr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4" y="988428"/>
            <a:ext cx="1386598" cy="9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326" y="488442"/>
            <a:ext cx="9136590" cy="6863543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3906" y="3281733"/>
            <a:ext cx="8759011" cy="800284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5061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7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020" y="3995187"/>
            <a:ext cx="8724875" cy="676403"/>
          </a:xfrm>
        </p:spPr>
        <p:txBody>
          <a:bodyPr anchor="t" anchorCtr="0">
            <a:noAutofit/>
          </a:bodyPr>
          <a:lstStyle>
            <a:lvl1pPr marL="0" indent="0" algn="l" defTabSz="1217889" rtl="0" eaLnBrk="1" latinLnBrk="0" hangingPunct="1">
              <a:lnSpc>
                <a:spcPct val="90000"/>
              </a:lnSpc>
              <a:spcBef>
                <a:spcPts val="799"/>
              </a:spcBef>
              <a:buFont typeface="Arial" pitchFamily="34" charset="0"/>
              <a:buNone/>
              <a:defRPr sz="5061" i="1" spc="0" baseline="0">
                <a:solidFill>
                  <a:schemeClr val="bg1"/>
                </a:solidFill>
                <a:latin typeface="+mn-lt"/>
              </a:defRPr>
            </a:lvl1pPr>
            <a:lvl2pPr marL="60894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217889" rtl="0" eaLnBrk="1" latinLnBrk="0" hangingPunct="1">
              <a:lnSpc>
                <a:spcPct val="75000"/>
              </a:lnSpc>
              <a:spcBef>
                <a:spcPts val="1865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6417" y="6536854"/>
            <a:ext cx="2564443" cy="31781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598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1982" y="5387898"/>
            <a:ext cx="8628393" cy="454826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2397" i="0" smtClean="0">
                <a:solidFill>
                  <a:schemeClr val="bg1"/>
                </a:solidFill>
                <a:cs typeface="Arial" pitchFamily="34" charset="0"/>
              </a:defRPr>
            </a:lvl1pPr>
            <a:lvl2pPr marL="306586" indent="0">
              <a:buNone/>
              <a:defRPr lang="en-US" sz="2397" smtClean="0">
                <a:latin typeface="+mn-lt"/>
              </a:defRPr>
            </a:lvl2pPr>
            <a:lvl3pPr marL="915531" indent="0">
              <a:buNone/>
              <a:defRPr lang="en-US" sz="2397" smtClean="0">
                <a:latin typeface="+mn-lt"/>
              </a:defRPr>
            </a:lvl3pPr>
            <a:lvl4pPr marL="1522362" indent="0">
              <a:buNone/>
              <a:defRPr lang="en-US" sz="2397" smtClean="0">
                <a:latin typeface="+mn-lt"/>
              </a:defRPr>
            </a:lvl4pPr>
            <a:lvl5pPr marL="2133420" indent="0">
              <a:buNone/>
              <a:defRPr lang="en-US" sz="2397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" y="989580"/>
            <a:ext cx="1399860" cy="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689" y="579387"/>
            <a:ext cx="10775297" cy="75019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139" y="2085261"/>
            <a:ext cx="10775299" cy="22136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10828160" y="8517052"/>
            <a:ext cx="862700" cy="414435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793" tIns="60897" rIns="121793" bIns="60897" numCol="1" anchor="t" anchorCtr="0" compatLnSpc="1">
            <a:prstTxWarp prst="textNoShape">
              <a:avLst/>
            </a:prstTxWarp>
          </a:bodyPr>
          <a:lstStyle/>
          <a:p>
            <a:endParaRPr lang="en-US" sz="3193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</p:sldLayoutIdLst>
  <p:transition>
    <p:fade/>
  </p:transition>
  <p:hf hdr="0"/>
  <p:txStyles>
    <p:titleStyle>
      <a:lvl1pPr algn="l" defTabSz="1217889" rtl="0" eaLnBrk="1" latinLnBrk="0" hangingPunct="1">
        <a:lnSpc>
          <a:spcPct val="85000"/>
        </a:lnSpc>
        <a:spcBef>
          <a:spcPct val="0"/>
        </a:spcBef>
        <a:buNone/>
        <a:defRPr lang="en-US" sz="4795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224125" indent="-224125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60894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•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98953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‒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370126" indent="-304472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748602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•"/>
        <a:defRPr lang="en-US" sz="2797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3349196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4386" y="578542"/>
            <a:ext cx="10775297" cy="75019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139" y="2071729"/>
            <a:ext cx="10775299" cy="22136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B5EC3A-29DC-4460-AB8F-0DD1BAF5274D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486326" y="8324759"/>
            <a:ext cx="11206648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30272" y="8514940"/>
            <a:ext cx="1064641" cy="4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ransition>
    <p:fade/>
  </p:transition>
  <p:hf hdr="0"/>
  <p:txStyles>
    <p:titleStyle>
      <a:lvl1pPr algn="l" defTabSz="1217889" rtl="0" eaLnBrk="1" latinLnBrk="0" hangingPunct="1">
        <a:lnSpc>
          <a:spcPct val="85000"/>
        </a:lnSpc>
        <a:spcBef>
          <a:spcPct val="0"/>
        </a:spcBef>
        <a:buNone/>
        <a:defRPr lang="en-US" sz="4795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224125" indent="-224125" algn="l" defTabSz="1217889" rtl="0" eaLnBrk="1" latinLnBrk="0" hangingPunct="1">
        <a:lnSpc>
          <a:spcPct val="90000"/>
        </a:lnSpc>
        <a:spcBef>
          <a:spcPts val="1865"/>
        </a:spcBef>
        <a:buClr>
          <a:schemeClr val="bg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60894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bg1"/>
        </a:buClr>
        <a:buFont typeface="Arial" panose="020B0604020202020204" pitchFamily="34" charset="0"/>
        <a:buChar char="•"/>
        <a:defRPr lang="en-US" sz="2797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98953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bg1"/>
        </a:buClr>
        <a:buFont typeface="Arial" panose="020B0604020202020204" pitchFamily="34" charset="0"/>
        <a:buChar char="‒"/>
        <a:defRPr lang="en-US" sz="2797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370126" indent="-304472" algn="l" defTabSz="1217889" rtl="0" eaLnBrk="1" latinLnBrk="0" hangingPunct="1">
        <a:lnSpc>
          <a:spcPct val="90000"/>
        </a:lnSpc>
        <a:spcBef>
          <a:spcPts val="1865"/>
        </a:spcBef>
        <a:buClr>
          <a:schemeClr val="bg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748602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bg1"/>
        </a:buClr>
        <a:buFont typeface="Arial" panose="020B0604020202020204" pitchFamily="34" charset="0"/>
        <a:buChar char="•"/>
        <a:defRPr lang="en-US" sz="2797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3349196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8324759"/>
            <a:ext cx="12179300" cy="809716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1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689" y="578542"/>
            <a:ext cx="10775297" cy="75019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139" y="2071729"/>
            <a:ext cx="10775299" cy="22136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092B5C8-A02F-48BB-85A9-4E6693BB4284}" type="datetime1">
              <a:rPr lang="en-US" smtClean="0"/>
              <a:t>7/25/2023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199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30272" y="8514940"/>
            <a:ext cx="1064641" cy="4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ransition>
    <p:fade/>
  </p:transition>
  <p:hf hdr="0"/>
  <p:txStyles>
    <p:titleStyle>
      <a:lvl1pPr algn="l" defTabSz="1217889" rtl="0" eaLnBrk="1" latinLnBrk="0" hangingPunct="1">
        <a:lnSpc>
          <a:spcPct val="85000"/>
        </a:lnSpc>
        <a:spcBef>
          <a:spcPct val="0"/>
        </a:spcBef>
        <a:buNone/>
        <a:defRPr lang="en-US" sz="4795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224125" indent="-224125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60894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•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989535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‒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370126" indent="-304472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Wingdings" panose="05000000000000000000" pitchFamily="2" charset="2"/>
        <a:buChar char="§"/>
        <a:defRPr lang="en-US" sz="2797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748602" indent="-302359" algn="l" defTabSz="1217889" rtl="0" eaLnBrk="1" latinLnBrk="0" hangingPunct="1">
        <a:lnSpc>
          <a:spcPct val="90000"/>
        </a:lnSpc>
        <a:spcBef>
          <a:spcPts val="1865"/>
        </a:spcBef>
        <a:buClr>
          <a:schemeClr val="accent1"/>
        </a:buClr>
        <a:buFont typeface="Arial" panose="020B0604020202020204" pitchFamily="34" charset="0"/>
        <a:buChar char="•"/>
        <a:defRPr lang="en-US" sz="2797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3349196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9_8EFE06B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HSIR-Improvements-Program@ucsf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A_8A9363B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diagramColors" Target="../diagrams/colors3.xml"/><Relationship Id="rId18" Type="http://schemas.openxmlformats.org/officeDocument/2006/relationships/image" Target="../media/image37.png"/><Relationship Id="rId3" Type="http://schemas.openxmlformats.org/officeDocument/2006/relationships/diagramData" Target="../diagrams/data2.xml"/><Relationship Id="rId21" Type="http://schemas.openxmlformats.org/officeDocument/2006/relationships/image" Target="../media/image40.png"/><Relationship Id="rId7" Type="http://schemas.microsoft.com/office/2007/relationships/diagramDrawing" Target="../diagrams/drawing2.xml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diagramLayout" Target="../diagrams/layout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4.png"/><Relationship Id="rId10" Type="http://schemas.openxmlformats.org/officeDocument/2006/relationships/diagramData" Target="../diagrams/data3.xml"/><Relationship Id="rId19" Type="http://schemas.openxmlformats.org/officeDocument/2006/relationships/image" Target="../media/image3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Relationship Id="rId14" Type="http://schemas.microsoft.com/office/2007/relationships/diagramDrawing" Target="../diagrams/drawing3.xml"/><Relationship Id="rId2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0_58716BF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756" y="6614457"/>
            <a:ext cx="10605818" cy="969496"/>
          </a:xfrm>
        </p:spPr>
        <p:txBody>
          <a:bodyPr/>
          <a:lstStyle/>
          <a:p>
            <a:pPr algn="ctr"/>
            <a:r>
              <a:rPr lang="en-US" sz="6000"/>
              <a:t>PH HSIR Improvements Program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1091730" y="8324849"/>
            <a:ext cx="2564443" cy="255299"/>
          </a:xfrm>
        </p:spPr>
        <p:txBody>
          <a:bodyPr/>
          <a:lstStyle/>
          <a:p>
            <a:r>
              <a:rPr lang="en-US" dirty="0"/>
              <a:t>July 13,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25DFE-4FBD-45AA-BA18-68FA2F78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70" y="981495"/>
            <a:ext cx="1544505" cy="70680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B338254-A8C6-4804-AE3E-E0A44842B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430" y="1199790"/>
            <a:ext cx="2032470" cy="270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14419-DE61-010E-0B71-1EBE021164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371"/>
          <a:stretch/>
        </p:blipFill>
        <p:spPr>
          <a:xfrm>
            <a:off x="1331992" y="2481072"/>
            <a:ext cx="9502752" cy="3989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9771" y="218803"/>
            <a:ext cx="12288279" cy="735394"/>
          </a:xfrm>
        </p:spPr>
        <p:txBody>
          <a:bodyPr/>
          <a:lstStyle/>
          <a:p>
            <a:r>
              <a:rPr lang="en-US" b="1" dirty="0"/>
              <a:t>Shrink Wrap Installation and Removal Phases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D5904-ABB7-E08C-3FE1-D1D4E4F35087}"/>
              </a:ext>
            </a:extLst>
          </p:cNvPr>
          <p:cNvSpPr txBox="1"/>
          <p:nvPr/>
        </p:nvSpPr>
        <p:spPr bwMode="auto">
          <a:xfrm>
            <a:off x="8416588" y="8577494"/>
            <a:ext cx="1250111" cy="25992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7EC178-0D7A-D05B-0676-283CA16CA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9" y="983744"/>
            <a:ext cx="10319381" cy="71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1EAC-3BD6-4538-ACA6-73EE461664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6575-EDA2-470E-9BB1-E92A1A1E8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PH HSIR Improvements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53659-0E01-4250-8F3D-C1FC07646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20B9D91-EED9-4E67-96CD-C35893A0A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8" r="103" b="615"/>
          <a:stretch/>
        </p:blipFill>
        <p:spPr>
          <a:xfrm>
            <a:off x="1009822" y="1101729"/>
            <a:ext cx="8643687" cy="63054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97343F4-C949-4B9E-A86D-6E7167FA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9" y="336086"/>
            <a:ext cx="10775299" cy="735394"/>
          </a:xfrm>
        </p:spPr>
        <p:txBody>
          <a:bodyPr/>
          <a:lstStyle/>
          <a:p>
            <a:r>
              <a:rPr lang="en-US" sz="4750" b="1">
                <a:cs typeface="Arial"/>
              </a:rPr>
              <a:t>Column Splice Work</a:t>
            </a:r>
            <a:endParaRPr lang="en-US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3F6C4-C2D4-46F1-9A84-B6099AC72D34}"/>
              </a:ext>
            </a:extLst>
          </p:cNvPr>
          <p:cNvSpPr txBox="1"/>
          <p:nvPr/>
        </p:nvSpPr>
        <p:spPr bwMode="auto">
          <a:xfrm>
            <a:off x="2709968" y="3400052"/>
            <a:ext cx="1009644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+mj-lt"/>
              </a:rPr>
              <a:t>HSW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1E157-8902-4A97-AB1E-B2C2863E58F5}"/>
              </a:ext>
            </a:extLst>
          </p:cNvPr>
          <p:cNvSpPr txBox="1"/>
          <p:nvPr/>
        </p:nvSpPr>
        <p:spPr bwMode="auto">
          <a:xfrm>
            <a:off x="6474192" y="5100463"/>
            <a:ext cx="1009644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+mj-lt"/>
              </a:rPr>
              <a:t>HSE 5</a:t>
            </a:r>
          </a:p>
        </p:txBody>
      </p:sp>
      <p:pic>
        <p:nvPicPr>
          <p:cNvPr id="3" name="Picture 2" descr="A picture containing indoor, door, dirty, opened&#10;&#10;Description automatically generated">
            <a:extLst>
              <a:ext uri="{FF2B5EF4-FFF2-40B4-BE49-F238E27FC236}">
                <a16:creationId xmlns:a16="http://schemas.microsoft.com/office/drawing/2014/main" id="{7EA814D0-01EB-B43F-8E1F-FE925779B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2" r="72" b="1172"/>
          <a:stretch/>
        </p:blipFill>
        <p:spPr>
          <a:xfrm>
            <a:off x="7794148" y="332842"/>
            <a:ext cx="3416593" cy="28627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BF8FF1-7691-4456-8F2A-3611ED9F6D59}"/>
              </a:ext>
            </a:extLst>
          </p:cNvPr>
          <p:cNvCxnSpPr>
            <a:cxnSpLocks/>
          </p:cNvCxnSpPr>
          <p:nvPr/>
        </p:nvCxnSpPr>
        <p:spPr>
          <a:xfrm flipH="1">
            <a:off x="7494471" y="332842"/>
            <a:ext cx="299677" cy="3490997"/>
          </a:xfrm>
          <a:prstGeom prst="straightConnector1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8CA417-2607-B1CF-6B50-E9768EB1B014}"/>
              </a:ext>
            </a:extLst>
          </p:cNvPr>
          <p:cNvCxnSpPr>
            <a:cxnSpLocks/>
          </p:cNvCxnSpPr>
          <p:nvPr/>
        </p:nvCxnSpPr>
        <p:spPr>
          <a:xfrm flipH="1">
            <a:off x="7641771" y="3195614"/>
            <a:ext cx="3568970" cy="734049"/>
          </a:xfrm>
          <a:prstGeom prst="straightConnector1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F11F58-5574-E336-B24A-9BDB924D7929}"/>
              </a:ext>
            </a:extLst>
          </p:cNvPr>
          <p:cNvSpPr txBox="1"/>
          <p:nvPr/>
        </p:nvSpPr>
        <p:spPr bwMode="auto">
          <a:xfrm>
            <a:off x="8367080" y="8577494"/>
            <a:ext cx="1336752" cy="23516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D6889-15E2-761C-A6C6-605E10E107D1}"/>
              </a:ext>
            </a:extLst>
          </p:cNvPr>
          <p:cNvSpPr txBox="1"/>
          <p:nvPr/>
        </p:nvSpPr>
        <p:spPr bwMode="auto">
          <a:xfrm>
            <a:off x="476849" y="7527185"/>
            <a:ext cx="11152868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cs typeface="Arial"/>
              </a:rPr>
              <a:t>High Impact Activity </a:t>
            </a:r>
            <a:r>
              <a:rPr lang="en-US" sz="2000" dirty="0">
                <a:cs typeface="Arial"/>
              </a:rPr>
              <a:t>- Existing structure has a splice in Level 5 and there is a need to replace the existing connections with Higher strength to enhance the structural integrity of the building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4466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1EAC-3BD6-4538-ACA6-73EE461664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6575-EDA2-470E-9BB1-E92A1A1E8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PH HSIR Improvements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53659-0E01-4250-8F3D-C1FC07646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20FE978-374A-4DEE-AB55-ED554818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89" y="928179"/>
            <a:ext cx="9664125" cy="624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C5A9BE-7FD3-43D3-9B03-7D3C42A25E58}"/>
              </a:ext>
            </a:extLst>
          </p:cNvPr>
          <p:cNvSpPr txBox="1"/>
          <p:nvPr/>
        </p:nvSpPr>
        <p:spPr bwMode="auto">
          <a:xfrm>
            <a:off x="640719" y="6104887"/>
            <a:ext cx="5505119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+mj-lt"/>
              </a:rPr>
              <a:t>JD1 – 4 Dampers at Level 17 (Roof)</a:t>
            </a:r>
          </a:p>
          <a:p>
            <a:r>
              <a:rPr lang="en-US" sz="1600" dirty="0">
                <a:latin typeface="+mj-lt"/>
              </a:rPr>
              <a:t>JD2 – 2 Dampers at Level 14 and 15</a:t>
            </a:r>
          </a:p>
          <a:p>
            <a:r>
              <a:rPr lang="en-US" sz="1600" dirty="0">
                <a:latin typeface="+mj-lt"/>
              </a:rPr>
              <a:t>JD3 – 2 Dampers at Level 14 and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D79F9-DE0A-4953-8245-5F0A92B713C1}"/>
              </a:ext>
            </a:extLst>
          </p:cNvPr>
          <p:cNvSpPr txBox="1"/>
          <p:nvPr/>
        </p:nvSpPr>
        <p:spPr bwMode="auto">
          <a:xfrm>
            <a:off x="1152339" y="4679010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JD1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59970-ADF0-43BF-BD22-23AD29548137}"/>
              </a:ext>
            </a:extLst>
          </p:cNvPr>
          <p:cNvSpPr txBox="1"/>
          <p:nvPr/>
        </p:nvSpPr>
        <p:spPr bwMode="auto">
          <a:xfrm>
            <a:off x="3187697" y="4692638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JD1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26D76-9D0B-4BA3-A675-B5A61502AD9D}"/>
              </a:ext>
            </a:extLst>
          </p:cNvPr>
          <p:cNvSpPr txBox="1"/>
          <p:nvPr/>
        </p:nvSpPr>
        <p:spPr bwMode="auto">
          <a:xfrm>
            <a:off x="8515275" y="5997165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+mj-lt"/>
              </a:rPr>
              <a:t>JD1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05F2A-9730-4EC9-A76A-91C165BFAC6B}"/>
              </a:ext>
            </a:extLst>
          </p:cNvPr>
          <p:cNvSpPr txBox="1"/>
          <p:nvPr/>
        </p:nvSpPr>
        <p:spPr bwMode="auto">
          <a:xfrm>
            <a:off x="8561469" y="4119653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JD1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64A58-7953-4523-9E66-63A5CDFBA879}"/>
              </a:ext>
            </a:extLst>
          </p:cNvPr>
          <p:cNvSpPr txBox="1"/>
          <p:nvPr/>
        </p:nvSpPr>
        <p:spPr bwMode="auto">
          <a:xfrm>
            <a:off x="3571403" y="3092182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JD2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E75C05-76AE-47B0-87D8-BBECC4F51B8E}"/>
              </a:ext>
            </a:extLst>
          </p:cNvPr>
          <p:cNvSpPr txBox="1"/>
          <p:nvPr/>
        </p:nvSpPr>
        <p:spPr bwMode="auto">
          <a:xfrm>
            <a:off x="3571404" y="3838549"/>
            <a:ext cx="411161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JD3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41823-321E-4069-8963-37B247252352}"/>
              </a:ext>
            </a:extLst>
          </p:cNvPr>
          <p:cNvSpPr txBox="1"/>
          <p:nvPr/>
        </p:nvSpPr>
        <p:spPr bwMode="auto">
          <a:xfrm>
            <a:off x="2055586" y="2922905"/>
            <a:ext cx="73364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HSW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9FE06-599F-41DB-863E-E2F19DE59DC6}"/>
              </a:ext>
            </a:extLst>
          </p:cNvPr>
          <p:cNvSpPr txBox="1"/>
          <p:nvPr/>
        </p:nvSpPr>
        <p:spPr bwMode="auto">
          <a:xfrm>
            <a:off x="6713091" y="4894454"/>
            <a:ext cx="73364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HSE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C081A01-D8ED-4071-83AF-F6D089D6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9" y="336086"/>
            <a:ext cx="10775299" cy="735394"/>
          </a:xfrm>
        </p:spPr>
        <p:txBody>
          <a:bodyPr/>
          <a:lstStyle/>
          <a:p>
            <a:r>
              <a:rPr lang="en-US" b="1"/>
              <a:t>Joint Damper Locations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17CB3-7A4C-C7ED-F45B-B5584FE0F7A2}"/>
              </a:ext>
            </a:extLst>
          </p:cNvPr>
          <p:cNvSpPr txBox="1"/>
          <p:nvPr/>
        </p:nvSpPr>
        <p:spPr bwMode="auto">
          <a:xfrm>
            <a:off x="8404211" y="8602249"/>
            <a:ext cx="1237733" cy="24754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E415A-6D12-806C-E050-617333AC4764}"/>
              </a:ext>
            </a:extLst>
          </p:cNvPr>
          <p:cNvSpPr txBox="1"/>
          <p:nvPr/>
        </p:nvSpPr>
        <p:spPr bwMode="auto">
          <a:xfrm>
            <a:off x="513216" y="7541765"/>
            <a:ext cx="11152868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cs typeface="Arial"/>
              </a:rPr>
              <a:t>High Impact Activity </a:t>
            </a:r>
            <a:r>
              <a:rPr lang="en-US" sz="2000" dirty="0">
                <a:cs typeface="Arial"/>
              </a:rPr>
              <a:t>- Intent is to tie-in the Elevator corridor and the stair tower to the main structure, so in case of a life-event, the structure will stay integrated. </a:t>
            </a:r>
          </a:p>
          <a:p>
            <a:endParaRPr lang="en-US" sz="20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2CA745-AAD4-658A-1E88-91DD8833C165}"/>
              </a:ext>
            </a:extLst>
          </p:cNvPr>
          <p:cNvGrpSpPr/>
          <p:nvPr/>
        </p:nvGrpSpPr>
        <p:grpSpPr>
          <a:xfrm>
            <a:off x="10221413" y="3835764"/>
            <a:ext cx="1732077" cy="3129252"/>
            <a:chOff x="10221413" y="3835764"/>
            <a:chExt cx="1732077" cy="312925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A763E85E-FFE0-03BE-A354-777F228DE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522826" y="4534351"/>
              <a:ext cx="3129252" cy="173207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E4ECC3-96C6-EEF1-49CD-4B8FEE15BFB5}"/>
                </a:ext>
              </a:extLst>
            </p:cNvPr>
            <p:cNvSpPr/>
            <p:nvPr/>
          </p:nvSpPr>
          <p:spPr bwMode="auto">
            <a:xfrm>
              <a:off x="10625959" y="5297214"/>
              <a:ext cx="105103" cy="551793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>
                <a:ln>
                  <a:solidFill>
                    <a:schemeClr val="bg1"/>
                  </a:solidFill>
                </a:ln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BA27BB-1F2C-360D-9E50-E136BE41EFF9}"/>
              </a:ext>
            </a:extLst>
          </p:cNvPr>
          <p:cNvGrpSpPr/>
          <p:nvPr/>
        </p:nvGrpSpPr>
        <p:grpSpPr>
          <a:xfrm>
            <a:off x="7787948" y="611994"/>
            <a:ext cx="3768813" cy="2822634"/>
            <a:chOff x="7787948" y="611994"/>
            <a:chExt cx="3768813" cy="2822634"/>
          </a:xfrm>
        </p:grpSpPr>
        <p:pic>
          <p:nvPicPr>
            <p:cNvPr id="7" name="Picture 6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54DBB24E-95D3-74C2-127A-EEDC3EB8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7948" y="611994"/>
              <a:ext cx="3768813" cy="2822634"/>
            </a:xfrm>
            <a:prstGeom prst="rect">
              <a:avLst/>
            </a:prstGeom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B389FF-6AE5-9708-431D-F64714BFCE1D}"/>
                </a:ext>
              </a:extLst>
            </p:cNvPr>
            <p:cNvSpPr/>
            <p:nvPr/>
          </p:nvSpPr>
          <p:spPr bwMode="auto">
            <a:xfrm>
              <a:off x="9169146" y="1724988"/>
              <a:ext cx="642366" cy="352044"/>
            </a:xfrm>
            <a:custGeom>
              <a:avLst/>
              <a:gdLst>
                <a:gd name="connsiteX0" fmla="*/ 77825 w 672485"/>
                <a:gd name="connsiteY0" fmla="*/ 393192 h 393508"/>
                <a:gd name="connsiteX1" fmla="*/ 89255 w 672485"/>
                <a:gd name="connsiteY1" fmla="*/ 388620 h 393508"/>
                <a:gd name="connsiteX2" fmla="*/ 107543 w 672485"/>
                <a:gd name="connsiteY2" fmla="*/ 379476 h 393508"/>
                <a:gd name="connsiteX3" fmla="*/ 123545 w 672485"/>
                <a:gd name="connsiteY3" fmla="*/ 374904 h 393508"/>
                <a:gd name="connsiteX4" fmla="*/ 141833 w 672485"/>
                <a:gd name="connsiteY4" fmla="*/ 368046 h 393508"/>
                <a:gd name="connsiteX5" fmla="*/ 182981 w 672485"/>
                <a:gd name="connsiteY5" fmla="*/ 356616 h 393508"/>
                <a:gd name="connsiteX6" fmla="*/ 201269 w 672485"/>
                <a:gd name="connsiteY6" fmla="*/ 354330 h 393508"/>
                <a:gd name="connsiteX7" fmla="*/ 230987 w 672485"/>
                <a:gd name="connsiteY7" fmla="*/ 349758 h 393508"/>
                <a:gd name="connsiteX8" fmla="*/ 379577 w 672485"/>
                <a:gd name="connsiteY8" fmla="*/ 340614 h 393508"/>
                <a:gd name="connsiteX9" fmla="*/ 432155 w 672485"/>
                <a:gd name="connsiteY9" fmla="*/ 331470 h 393508"/>
                <a:gd name="connsiteX10" fmla="*/ 473303 w 672485"/>
                <a:gd name="connsiteY10" fmla="*/ 326898 h 393508"/>
                <a:gd name="connsiteX11" fmla="*/ 507593 w 672485"/>
                <a:gd name="connsiteY11" fmla="*/ 322326 h 393508"/>
                <a:gd name="connsiteX12" fmla="*/ 537311 w 672485"/>
                <a:gd name="connsiteY12" fmla="*/ 320040 h 393508"/>
                <a:gd name="connsiteX13" fmla="*/ 555599 w 672485"/>
                <a:gd name="connsiteY13" fmla="*/ 315468 h 393508"/>
                <a:gd name="connsiteX14" fmla="*/ 573887 w 672485"/>
                <a:gd name="connsiteY14" fmla="*/ 313182 h 393508"/>
                <a:gd name="connsiteX15" fmla="*/ 592175 w 672485"/>
                <a:gd name="connsiteY15" fmla="*/ 306324 h 393508"/>
                <a:gd name="connsiteX16" fmla="*/ 610463 w 672485"/>
                <a:gd name="connsiteY16" fmla="*/ 290322 h 393508"/>
                <a:gd name="connsiteX17" fmla="*/ 619607 w 672485"/>
                <a:gd name="connsiteY17" fmla="*/ 285750 h 393508"/>
                <a:gd name="connsiteX18" fmla="*/ 635609 w 672485"/>
                <a:gd name="connsiteY18" fmla="*/ 260604 h 393508"/>
                <a:gd name="connsiteX19" fmla="*/ 637895 w 672485"/>
                <a:gd name="connsiteY19" fmla="*/ 249174 h 393508"/>
                <a:gd name="connsiteX20" fmla="*/ 640181 w 672485"/>
                <a:gd name="connsiteY20" fmla="*/ 235458 h 393508"/>
                <a:gd name="connsiteX21" fmla="*/ 644753 w 672485"/>
                <a:gd name="connsiteY21" fmla="*/ 221742 h 393508"/>
                <a:gd name="connsiteX22" fmla="*/ 647039 w 672485"/>
                <a:gd name="connsiteY22" fmla="*/ 212598 h 393508"/>
                <a:gd name="connsiteX23" fmla="*/ 651611 w 672485"/>
                <a:gd name="connsiteY23" fmla="*/ 203454 h 393508"/>
                <a:gd name="connsiteX24" fmla="*/ 653897 w 672485"/>
                <a:gd name="connsiteY24" fmla="*/ 196596 h 393508"/>
                <a:gd name="connsiteX25" fmla="*/ 663041 w 672485"/>
                <a:gd name="connsiteY25" fmla="*/ 180594 h 393508"/>
                <a:gd name="connsiteX26" fmla="*/ 667613 w 672485"/>
                <a:gd name="connsiteY26" fmla="*/ 164592 h 393508"/>
                <a:gd name="connsiteX27" fmla="*/ 669899 w 672485"/>
                <a:gd name="connsiteY27" fmla="*/ 157734 h 393508"/>
                <a:gd name="connsiteX28" fmla="*/ 669899 w 672485"/>
                <a:gd name="connsiteY28" fmla="*/ 59436 h 393508"/>
                <a:gd name="connsiteX29" fmla="*/ 667613 w 672485"/>
                <a:gd name="connsiteY29" fmla="*/ 50292 h 393508"/>
                <a:gd name="connsiteX30" fmla="*/ 656183 w 672485"/>
                <a:gd name="connsiteY30" fmla="*/ 36576 h 393508"/>
                <a:gd name="connsiteX31" fmla="*/ 649325 w 672485"/>
                <a:gd name="connsiteY31" fmla="*/ 25146 h 393508"/>
                <a:gd name="connsiteX32" fmla="*/ 642467 w 672485"/>
                <a:gd name="connsiteY32" fmla="*/ 20574 h 393508"/>
                <a:gd name="connsiteX33" fmla="*/ 624179 w 672485"/>
                <a:gd name="connsiteY33" fmla="*/ 4572 h 393508"/>
                <a:gd name="connsiteX34" fmla="*/ 612749 w 672485"/>
                <a:gd name="connsiteY34" fmla="*/ 0 h 393508"/>
                <a:gd name="connsiteX35" fmla="*/ 548741 w 672485"/>
                <a:gd name="connsiteY35" fmla="*/ 9144 h 393508"/>
                <a:gd name="connsiteX36" fmla="*/ 537311 w 672485"/>
                <a:gd name="connsiteY36" fmla="*/ 16002 h 393508"/>
                <a:gd name="connsiteX37" fmla="*/ 523595 w 672485"/>
                <a:gd name="connsiteY37" fmla="*/ 20574 h 393508"/>
                <a:gd name="connsiteX38" fmla="*/ 512165 w 672485"/>
                <a:gd name="connsiteY38" fmla="*/ 25146 h 393508"/>
                <a:gd name="connsiteX39" fmla="*/ 505307 w 672485"/>
                <a:gd name="connsiteY39" fmla="*/ 27432 h 393508"/>
                <a:gd name="connsiteX40" fmla="*/ 496163 w 672485"/>
                <a:gd name="connsiteY40" fmla="*/ 32004 h 393508"/>
                <a:gd name="connsiteX41" fmla="*/ 482447 w 672485"/>
                <a:gd name="connsiteY41" fmla="*/ 34290 h 393508"/>
                <a:gd name="connsiteX42" fmla="*/ 471017 w 672485"/>
                <a:gd name="connsiteY42" fmla="*/ 36576 h 393508"/>
                <a:gd name="connsiteX43" fmla="*/ 464159 w 672485"/>
                <a:gd name="connsiteY43" fmla="*/ 41148 h 393508"/>
                <a:gd name="connsiteX44" fmla="*/ 434441 w 672485"/>
                <a:gd name="connsiteY44" fmla="*/ 48006 h 393508"/>
                <a:gd name="connsiteX45" fmla="*/ 420725 w 672485"/>
                <a:gd name="connsiteY45" fmla="*/ 57150 h 393508"/>
                <a:gd name="connsiteX46" fmla="*/ 397865 w 672485"/>
                <a:gd name="connsiteY46" fmla="*/ 66294 h 393508"/>
                <a:gd name="connsiteX47" fmla="*/ 384149 w 672485"/>
                <a:gd name="connsiteY47" fmla="*/ 73152 h 393508"/>
                <a:gd name="connsiteX48" fmla="*/ 372719 w 672485"/>
                <a:gd name="connsiteY48" fmla="*/ 80010 h 393508"/>
                <a:gd name="connsiteX49" fmla="*/ 352145 w 672485"/>
                <a:gd name="connsiteY49" fmla="*/ 84582 h 393508"/>
                <a:gd name="connsiteX50" fmla="*/ 338429 w 672485"/>
                <a:gd name="connsiteY50" fmla="*/ 89154 h 393508"/>
                <a:gd name="connsiteX51" fmla="*/ 320141 w 672485"/>
                <a:gd name="connsiteY51" fmla="*/ 93726 h 393508"/>
                <a:gd name="connsiteX52" fmla="*/ 310997 w 672485"/>
                <a:gd name="connsiteY52" fmla="*/ 96012 h 393508"/>
                <a:gd name="connsiteX53" fmla="*/ 297281 w 672485"/>
                <a:gd name="connsiteY53" fmla="*/ 100584 h 393508"/>
                <a:gd name="connsiteX54" fmla="*/ 267563 w 672485"/>
                <a:gd name="connsiteY54" fmla="*/ 105156 h 393508"/>
                <a:gd name="connsiteX55" fmla="*/ 226415 w 672485"/>
                <a:gd name="connsiteY55" fmla="*/ 116586 h 393508"/>
                <a:gd name="connsiteX56" fmla="*/ 198983 w 672485"/>
                <a:gd name="connsiteY56" fmla="*/ 121158 h 393508"/>
                <a:gd name="connsiteX57" fmla="*/ 185267 w 672485"/>
                <a:gd name="connsiteY57" fmla="*/ 125730 h 393508"/>
                <a:gd name="connsiteX58" fmla="*/ 162407 w 672485"/>
                <a:gd name="connsiteY58" fmla="*/ 130302 h 393508"/>
                <a:gd name="connsiteX59" fmla="*/ 128117 w 672485"/>
                <a:gd name="connsiteY59" fmla="*/ 134874 h 393508"/>
                <a:gd name="connsiteX60" fmla="*/ 107543 w 672485"/>
                <a:gd name="connsiteY60" fmla="*/ 139446 h 393508"/>
                <a:gd name="connsiteX61" fmla="*/ 59537 w 672485"/>
                <a:gd name="connsiteY61" fmla="*/ 146304 h 393508"/>
                <a:gd name="connsiteX62" fmla="*/ 52679 w 672485"/>
                <a:gd name="connsiteY62" fmla="*/ 150876 h 393508"/>
                <a:gd name="connsiteX63" fmla="*/ 32105 w 672485"/>
                <a:gd name="connsiteY63" fmla="*/ 155448 h 393508"/>
                <a:gd name="connsiteX64" fmla="*/ 13817 w 672485"/>
                <a:gd name="connsiteY64" fmla="*/ 173736 h 393508"/>
                <a:gd name="connsiteX65" fmla="*/ 6959 w 672485"/>
                <a:gd name="connsiteY65" fmla="*/ 198882 h 393508"/>
                <a:gd name="connsiteX66" fmla="*/ 4673 w 672485"/>
                <a:gd name="connsiteY66" fmla="*/ 217170 h 393508"/>
                <a:gd name="connsiteX67" fmla="*/ 2387 w 672485"/>
                <a:gd name="connsiteY67" fmla="*/ 233172 h 393508"/>
                <a:gd name="connsiteX68" fmla="*/ 101 w 672485"/>
                <a:gd name="connsiteY68" fmla="*/ 317754 h 393508"/>
                <a:gd name="connsiteX69" fmla="*/ 4673 w 672485"/>
                <a:gd name="connsiteY69" fmla="*/ 342900 h 393508"/>
                <a:gd name="connsiteX70" fmla="*/ 25247 w 672485"/>
                <a:gd name="connsiteY70" fmla="*/ 358902 h 393508"/>
                <a:gd name="connsiteX71" fmla="*/ 57251 w 672485"/>
                <a:gd name="connsiteY71" fmla="*/ 374904 h 393508"/>
                <a:gd name="connsiteX72" fmla="*/ 73253 w 672485"/>
                <a:gd name="connsiteY72" fmla="*/ 379476 h 393508"/>
                <a:gd name="connsiteX73" fmla="*/ 77825 w 672485"/>
                <a:gd name="connsiteY73" fmla="*/ 393192 h 39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72485" h="393508">
                  <a:moveTo>
                    <a:pt x="77825" y="393192"/>
                  </a:moveTo>
                  <a:cubicBezTo>
                    <a:pt x="80492" y="394716"/>
                    <a:pt x="85529" y="390340"/>
                    <a:pt x="89255" y="388620"/>
                  </a:cubicBezTo>
                  <a:cubicBezTo>
                    <a:pt x="95443" y="385764"/>
                    <a:pt x="101215" y="382007"/>
                    <a:pt x="107543" y="379476"/>
                  </a:cubicBezTo>
                  <a:cubicBezTo>
                    <a:pt x="112694" y="377416"/>
                    <a:pt x="118282" y="376658"/>
                    <a:pt x="123545" y="374904"/>
                  </a:cubicBezTo>
                  <a:cubicBezTo>
                    <a:pt x="129721" y="372845"/>
                    <a:pt x="135610" y="369961"/>
                    <a:pt x="141833" y="368046"/>
                  </a:cubicBezTo>
                  <a:cubicBezTo>
                    <a:pt x="155439" y="363860"/>
                    <a:pt x="168856" y="358382"/>
                    <a:pt x="182981" y="356616"/>
                  </a:cubicBezTo>
                  <a:lnTo>
                    <a:pt x="201269" y="354330"/>
                  </a:lnTo>
                  <a:cubicBezTo>
                    <a:pt x="211191" y="352913"/>
                    <a:pt x="221012" y="350736"/>
                    <a:pt x="230987" y="349758"/>
                  </a:cubicBezTo>
                  <a:cubicBezTo>
                    <a:pt x="304769" y="342524"/>
                    <a:pt x="312652" y="343093"/>
                    <a:pt x="379577" y="340614"/>
                  </a:cubicBezTo>
                  <a:cubicBezTo>
                    <a:pt x="456101" y="334237"/>
                    <a:pt x="359871" y="343933"/>
                    <a:pt x="432155" y="331470"/>
                  </a:cubicBezTo>
                  <a:cubicBezTo>
                    <a:pt x="445755" y="329125"/>
                    <a:pt x="459601" y="328542"/>
                    <a:pt x="473303" y="326898"/>
                  </a:cubicBezTo>
                  <a:cubicBezTo>
                    <a:pt x="490857" y="324792"/>
                    <a:pt x="489123" y="324085"/>
                    <a:pt x="507593" y="322326"/>
                  </a:cubicBezTo>
                  <a:cubicBezTo>
                    <a:pt x="517484" y="321384"/>
                    <a:pt x="527405" y="320802"/>
                    <a:pt x="537311" y="320040"/>
                  </a:cubicBezTo>
                  <a:cubicBezTo>
                    <a:pt x="543407" y="318516"/>
                    <a:pt x="549423" y="316626"/>
                    <a:pt x="555599" y="315468"/>
                  </a:cubicBezTo>
                  <a:cubicBezTo>
                    <a:pt x="561637" y="314336"/>
                    <a:pt x="567843" y="314281"/>
                    <a:pt x="573887" y="313182"/>
                  </a:cubicBezTo>
                  <a:cubicBezTo>
                    <a:pt x="576904" y="312633"/>
                    <a:pt x="591678" y="306622"/>
                    <a:pt x="592175" y="306324"/>
                  </a:cubicBezTo>
                  <a:cubicBezTo>
                    <a:pt x="620602" y="289268"/>
                    <a:pt x="590565" y="304535"/>
                    <a:pt x="610463" y="290322"/>
                  </a:cubicBezTo>
                  <a:cubicBezTo>
                    <a:pt x="613236" y="288341"/>
                    <a:pt x="616559" y="287274"/>
                    <a:pt x="619607" y="285750"/>
                  </a:cubicBezTo>
                  <a:cubicBezTo>
                    <a:pt x="631216" y="268337"/>
                    <a:pt x="625924" y="276746"/>
                    <a:pt x="635609" y="260604"/>
                  </a:cubicBezTo>
                  <a:cubicBezTo>
                    <a:pt x="636371" y="256794"/>
                    <a:pt x="637200" y="252997"/>
                    <a:pt x="637895" y="249174"/>
                  </a:cubicBezTo>
                  <a:cubicBezTo>
                    <a:pt x="638724" y="244614"/>
                    <a:pt x="639057" y="239955"/>
                    <a:pt x="640181" y="235458"/>
                  </a:cubicBezTo>
                  <a:cubicBezTo>
                    <a:pt x="641350" y="230783"/>
                    <a:pt x="643584" y="226417"/>
                    <a:pt x="644753" y="221742"/>
                  </a:cubicBezTo>
                  <a:cubicBezTo>
                    <a:pt x="645515" y="218694"/>
                    <a:pt x="645936" y="215540"/>
                    <a:pt x="647039" y="212598"/>
                  </a:cubicBezTo>
                  <a:cubicBezTo>
                    <a:pt x="648236" y="209407"/>
                    <a:pt x="650269" y="206586"/>
                    <a:pt x="651611" y="203454"/>
                  </a:cubicBezTo>
                  <a:cubicBezTo>
                    <a:pt x="652560" y="201239"/>
                    <a:pt x="652819" y="198751"/>
                    <a:pt x="653897" y="196596"/>
                  </a:cubicBezTo>
                  <a:cubicBezTo>
                    <a:pt x="665376" y="173638"/>
                    <a:pt x="651018" y="208648"/>
                    <a:pt x="663041" y="180594"/>
                  </a:cubicBezTo>
                  <a:cubicBezTo>
                    <a:pt x="665390" y="175113"/>
                    <a:pt x="665956" y="170392"/>
                    <a:pt x="667613" y="164592"/>
                  </a:cubicBezTo>
                  <a:cubicBezTo>
                    <a:pt x="668275" y="162275"/>
                    <a:pt x="669137" y="160020"/>
                    <a:pt x="669899" y="157734"/>
                  </a:cubicBezTo>
                  <a:cubicBezTo>
                    <a:pt x="673045" y="110538"/>
                    <a:pt x="673637" y="119245"/>
                    <a:pt x="669899" y="59436"/>
                  </a:cubicBezTo>
                  <a:cubicBezTo>
                    <a:pt x="669703" y="56300"/>
                    <a:pt x="668851" y="53180"/>
                    <a:pt x="667613" y="50292"/>
                  </a:cubicBezTo>
                  <a:cubicBezTo>
                    <a:pt x="664059" y="41999"/>
                    <a:pt x="661676" y="43900"/>
                    <a:pt x="656183" y="36576"/>
                  </a:cubicBezTo>
                  <a:cubicBezTo>
                    <a:pt x="653517" y="33021"/>
                    <a:pt x="652217" y="28520"/>
                    <a:pt x="649325" y="25146"/>
                  </a:cubicBezTo>
                  <a:cubicBezTo>
                    <a:pt x="647537" y="23060"/>
                    <a:pt x="644553" y="22362"/>
                    <a:pt x="642467" y="20574"/>
                  </a:cubicBezTo>
                  <a:cubicBezTo>
                    <a:pt x="634207" y="13494"/>
                    <a:pt x="633609" y="9811"/>
                    <a:pt x="624179" y="4572"/>
                  </a:cubicBezTo>
                  <a:cubicBezTo>
                    <a:pt x="620592" y="2579"/>
                    <a:pt x="616559" y="1524"/>
                    <a:pt x="612749" y="0"/>
                  </a:cubicBezTo>
                  <a:cubicBezTo>
                    <a:pt x="600940" y="1243"/>
                    <a:pt x="564893" y="3375"/>
                    <a:pt x="548741" y="9144"/>
                  </a:cubicBezTo>
                  <a:cubicBezTo>
                    <a:pt x="544557" y="10638"/>
                    <a:pt x="541356" y="14163"/>
                    <a:pt x="537311" y="16002"/>
                  </a:cubicBezTo>
                  <a:cubicBezTo>
                    <a:pt x="532924" y="17996"/>
                    <a:pt x="528124" y="18927"/>
                    <a:pt x="523595" y="20574"/>
                  </a:cubicBezTo>
                  <a:cubicBezTo>
                    <a:pt x="519739" y="21976"/>
                    <a:pt x="516007" y="23705"/>
                    <a:pt x="512165" y="25146"/>
                  </a:cubicBezTo>
                  <a:cubicBezTo>
                    <a:pt x="509909" y="25992"/>
                    <a:pt x="507522" y="26483"/>
                    <a:pt x="505307" y="27432"/>
                  </a:cubicBezTo>
                  <a:cubicBezTo>
                    <a:pt x="502175" y="28774"/>
                    <a:pt x="499427" y="31025"/>
                    <a:pt x="496163" y="32004"/>
                  </a:cubicBezTo>
                  <a:cubicBezTo>
                    <a:pt x="491723" y="33336"/>
                    <a:pt x="487007" y="33461"/>
                    <a:pt x="482447" y="34290"/>
                  </a:cubicBezTo>
                  <a:cubicBezTo>
                    <a:pt x="478624" y="34985"/>
                    <a:pt x="474827" y="35814"/>
                    <a:pt x="471017" y="36576"/>
                  </a:cubicBezTo>
                  <a:cubicBezTo>
                    <a:pt x="468731" y="38100"/>
                    <a:pt x="466741" y="40209"/>
                    <a:pt x="464159" y="41148"/>
                  </a:cubicBezTo>
                  <a:cubicBezTo>
                    <a:pt x="457419" y="43599"/>
                    <a:pt x="442561" y="46382"/>
                    <a:pt x="434441" y="48006"/>
                  </a:cubicBezTo>
                  <a:cubicBezTo>
                    <a:pt x="429869" y="51054"/>
                    <a:pt x="425640" y="54693"/>
                    <a:pt x="420725" y="57150"/>
                  </a:cubicBezTo>
                  <a:cubicBezTo>
                    <a:pt x="413384" y="60820"/>
                    <a:pt x="404694" y="61742"/>
                    <a:pt x="397865" y="66294"/>
                  </a:cubicBezTo>
                  <a:cubicBezTo>
                    <a:pt x="378211" y="79397"/>
                    <a:pt x="403078" y="63688"/>
                    <a:pt x="384149" y="73152"/>
                  </a:cubicBezTo>
                  <a:cubicBezTo>
                    <a:pt x="380175" y="75139"/>
                    <a:pt x="376779" y="78205"/>
                    <a:pt x="372719" y="80010"/>
                  </a:cubicBezTo>
                  <a:cubicBezTo>
                    <a:pt x="369459" y="81459"/>
                    <a:pt x="354718" y="83880"/>
                    <a:pt x="352145" y="84582"/>
                  </a:cubicBezTo>
                  <a:cubicBezTo>
                    <a:pt x="347496" y="85850"/>
                    <a:pt x="343063" y="87830"/>
                    <a:pt x="338429" y="89154"/>
                  </a:cubicBezTo>
                  <a:cubicBezTo>
                    <a:pt x="332387" y="90880"/>
                    <a:pt x="326237" y="92202"/>
                    <a:pt x="320141" y="93726"/>
                  </a:cubicBezTo>
                  <a:cubicBezTo>
                    <a:pt x="317093" y="94488"/>
                    <a:pt x="313978" y="95018"/>
                    <a:pt x="310997" y="96012"/>
                  </a:cubicBezTo>
                  <a:cubicBezTo>
                    <a:pt x="306425" y="97536"/>
                    <a:pt x="301997" y="99591"/>
                    <a:pt x="297281" y="100584"/>
                  </a:cubicBezTo>
                  <a:cubicBezTo>
                    <a:pt x="287473" y="102649"/>
                    <a:pt x="277339" y="102948"/>
                    <a:pt x="267563" y="105156"/>
                  </a:cubicBezTo>
                  <a:cubicBezTo>
                    <a:pt x="253677" y="108291"/>
                    <a:pt x="240457" y="114246"/>
                    <a:pt x="226415" y="116586"/>
                  </a:cubicBezTo>
                  <a:cubicBezTo>
                    <a:pt x="217271" y="118110"/>
                    <a:pt x="208032" y="119147"/>
                    <a:pt x="198983" y="121158"/>
                  </a:cubicBezTo>
                  <a:cubicBezTo>
                    <a:pt x="194278" y="122203"/>
                    <a:pt x="189942" y="124561"/>
                    <a:pt x="185267" y="125730"/>
                  </a:cubicBezTo>
                  <a:cubicBezTo>
                    <a:pt x="177728" y="127615"/>
                    <a:pt x="170072" y="129024"/>
                    <a:pt x="162407" y="130302"/>
                  </a:cubicBezTo>
                  <a:cubicBezTo>
                    <a:pt x="145459" y="133127"/>
                    <a:pt x="144336" y="131833"/>
                    <a:pt x="128117" y="134874"/>
                  </a:cubicBezTo>
                  <a:cubicBezTo>
                    <a:pt x="121212" y="136169"/>
                    <a:pt x="114473" y="138291"/>
                    <a:pt x="107543" y="139446"/>
                  </a:cubicBezTo>
                  <a:cubicBezTo>
                    <a:pt x="91598" y="142103"/>
                    <a:pt x="59537" y="146304"/>
                    <a:pt x="59537" y="146304"/>
                  </a:cubicBezTo>
                  <a:cubicBezTo>
                    <a:pt x="57251" y="147828"/>
                    <a:pt x="55285" y="150007"/>
                    <a:pt x="52679" y="150876"/>
                  </a:cubicBezTo>
                  <a:cubicBezTo>
                    <a:pt x="46014" y="153098"/>
                    <a:pt x="38160" y="151886"/>
                    <a:pt x="32105" y="155448"/>
                  </a:cubicBezTo>
                  <a:cubicBezTo>
                    <a:pt x="24674" y="159819"/>
                    <a:pt x="13817" y="173736"/>
                    <a:pt x="13817" y="173736"/>
                  </a:cubicBezTo>
                  <a:cubicBezTo>
                    <a:pt x="13511" y="174805"/>
                    <a:pt x="7685" y="194524"/>
                    <a:pt x="6959" y="198882"/>
                  </a:cubicBezTo>
                  <a:cubicBezTo>
                    <a:pt x="5949" y="204942"/>
                    <a:pt x="5485" y="211080"/>
                    <a:pt x="4673" y="217170"/>
                  </a:cubicBezTo>
                  <a:cubicBezTo>
                    <a:pt x="3961" y="222511"/>
                    <a:pt x="3149" y="227838"/>
                    <a:pt x="2387" y="233172"/>
                  </a:cubicBezTo>
                  <a:cubicBezTo>
                    <a:pt x="1625" y="261366"/>
                    <a:pt x="-486" y="289556"/>
                    <a:pt x="101" y="317754"/>
                  </a:cubicBezTo>
                  <a:cubicBezTo>
                    <a:pt x="278" y="326272"/>
                    <a:pt x="1808" y="334877"/>
                    <a:pt x="4673" y="342900"/>
                  </a:cubicBezTo>
                  <a:cubicBezTo>
                    <a:pt x="6321" y="347515"/>
                    <a:pt x="24300" y="358381"/>
                    <a:pt x="25247" y="358902"/>
                  </a:cubicBezTo>
                  <a:cubicBezTo>
                    <a:pt x="35698" y="364650"/>
                    <a:pt x="45680" y="372011"/>
                    <a:pt x="57251" y="374904"/>
                  </a:cubicBezTo>
                  <a:cubicBezTo>
                    <a:pt x="63031" y="376349"/>
                    <a:pt x="67787" y="377290"/>
                    <a:pt x="73253" y="379476"/>
                  </a:cubicBezTo>
                  <a:cubicBezTo>
                    <a:pt x="74835" y="380109"/>
                    <a:pt x="75158" y="391668"/>
                    <a:pt x="77825" y="393192"/>
                  </a:cubicBezTo>
                  <a:close/>
                </a:path>
              </a:pathLst>
            </a:custGeom>
            <a:solidFill>
              <a:srgbClr val="FEFDFE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9930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blue tent in an office&#10;&#10;Description automatically generated">
            <a:extLst>
              <a:ext uri="{FF2B5EF4-FFF2-40B4-BE49-F238E27FC236}">
                <a16:creationId xmlns:a16="http://schemas.microsoft.com/office/drawing/2014/main" id="{AD6BAD28-FD1B-3CFC-3026-5308D59A5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48" r="21437"/>
          <a:stretch/>
        </p:blipFill>
        <p:spPr>
          <a:xfrm>
            <a:off x="6277819" y="2030040"/>
            <a:ext cx="2605880" cy="362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8" y="388569"/>
            <a:ext cx="11220297" cy="1350691"/>
          </a:xfrm>
        </p:spPr>
        <p:txBody>
          <a:bodyPr/>
          <a:lstStyle/>
          <a:p>
            <a:r>
              <a:rPr lang="en-US" sz="4750" b="1" dirty="0">
                <a:cs typeface="Arial"/>
              </a:rPr>
              <a:t>Interior Seismic Bracing in Asbestos Containing Material(ACM)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8D542A-F858-2D0A-1244-7175B11E31D8}"/>
              </a:ext>
            </a:extLst>
          </p:cNvPr>
          <p:cNvSpPr/>
          <p:nvPr/>
        </p:nvSpPr>
        <p:spPr bwMode="auto">
          <a:xfrm>
            <a:off x="476848" y="6903813"/>
            <a:ext cx="4147393" cy="111033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14136-4AA2-D752-8C51-E5FD99B065FB}"/>
              </a:ext>
            </a:extLst>
          </p:cNvPr>
          <p:cNvSpPr txBox="1"/>
          <p:nvPr/>
        </p:nvSpPr>
        <p:spPr bwMode="auto">
          <a:xfrm>
            <a:off x="8379456" y="8602249"/>
            <a:ext cx="1324375" cy="24754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13" name="Picture 12" descr="A room with a white tent&#10;&#10;Description automatically generated">
            <a:extLst>
              <a:ext uri="{FF2B5EF4-FFF2-40B4-BE49-F238E27FC236}">
                <a16:creationId xmlns:a16="http://schemas.microsoft.com/office/drawing/2014/main" id="{98FBDE6B-5DA8-D650-F603-178E2AFB5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1" t="18509"/>
          <a:stretch/>
        </p:blipFill>
        <p:spPr>
          <a:xfrm>
            <a:off x="9000055" y="3352800"/>
            <a:ext cx="2701820" cy="3628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37D083-1092-349D-AF7A-C4629EF6A3F0}"/>
              </a:ext>
            </a:extLst>
          </p:cNvPr>
          <p:cNvSpPr txBox="1"/>
          <p:nvPr/>
        </p:nvSpPr>
        <p:spPr bwMode="auto">
          <a:xfrm>
            <a:off x="513216" y="7272376"/>
            <a:ext cx="11152868" cy="123110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cs typeface="Arial"/>
              </a:rPr>
              <a:t>High Impact Activity </a:t>
            </a:r>
            <a:r>
              <a:rPr lang="en-US" sz="2000" dirty="0">
                <a:cs typeface="Arial"/>
              </a:rPr>
              <a:t>- To safely install bracing in existing system, there is a need to setup containments, so the pollutants(if any) are trapped and cleaned before released to the exterior. </a:t>
            </a:r>
            <a:r>
              <a:rPr lang="en-US" sz="2000" dirty="0">
                <a:ea typeface="+mj-lt"/>
                <a:cs typeface="+mj-lt"/>
              </a:rPr>
              <a:t>Containments will be spread across the floor that</a:t>
            </a:r>
            <a:r>
              <a:rPr lang="en-US" sz="2000" dirty="0">
                <a:cs typeface="Arial"/>
              </a:rPr>
              <a:t> will impact some offices and UCSF will help occupants to relocate.</a:t>
            </a:r>
            <a:endParaRPr lang="en-US" sz="2000" b="1" dirty="0">
              <a:cs typeface="Arial"/>
            </a:endParaRPr>
          </a:p>
          <a:p>
            <a:endParaRPr lang="en-US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EE848C-B2E3-FBE3-DC44-658397880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19" y="1679017"/>
            <a:ext cx="5209871" cy="54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190CB-C70B-6C9F-8CC1-355C79B7CEDB}"/>
              </a:ext>
            </a:extLst>
          </p:cNvPr>
          <p:cNvSpPr/>
          <p:nvPr/>
        </p:nvSpPr>
        <p:spPr bwMode="auto">
          <a:xfrm>
            <a:off x="4884657" y="6318868"/>
            <a:ext cx="2325069" cy="126639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E20B4F-526F-1F9F-DA4A-A9E83D4CD541}"/>
              </a:ext>
            </a:extLst>
          </p:cNvPr>
          <p:cNvSpPr/>
          <p:nvPr/>
        </p:nvSpPr>
        <p:spPr bwMode="auto">
          <a:xfrm>
            <a:off x="455915" y="6929847"/>
            <a:ext cx="4612474" cy="118753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0F707-F33A-9D7E-DD06-989B5237AC59}"/>
              </a:ext>
            </a:extLst>
          </p:cNvPr>
          <p:cNvSpPr txBox="1"/>
          <p:nvPr/>
        </p:nvSpPr>
        <p:spPr bwMode="auto">
          <a:xfrm>
            <a:off x="3763831" y="297206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4E5FC-DC09-1DCE-4DDF-F8519761EB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95557" y="639772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EFCC3-F1BE-3E67-E9C4-B64383C744B9}"/>
              </a:ext>
            </a:extLst>
          </p:cNvPr>
          <p:cNvSpPr txBox="1"/>
          <p:nvPr/>
        </p:nvSpPr>
        <p:spPr bwMode="auto">
          <a:xfrm>
            <a:off x="8354702" y="8552740"/>
            <a:ext cx="1361507" cy="3341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E879-E04D-4102-97F6-5A9299C8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33" t="14100" r="2145" b="18519"/>
          <a:stretch/>
        </p:blipFill>
        <p:spPr>
          <a:xfrm flipH="1">
            <a:off x="971202" y="1321845"/>
            <a:ext cx="4794598" cy="6304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05A767-0A78-9146-21C2-A888C43054B2}"/>
              </a:ext>
            </a:extLst>
          </p:cNvPr>
          <p:cNvSpPr txBox="1"/>
          <p:nvPr/>
        </p:nvSpPr>
        <p:spPr bwMode="auto">
          <a:xfrm>
            <a:off x="476849" y="7645400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Protecting Area before Work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FB998F-110F-02DE-0CE0-C89D6E432904}"/>
              </a:ext>
            </a:extLst>
          </p:cNvPr>
          <p:cNvSpPr txBox="1">
            <a:spLocks/>
          </p:cNvSpPr>
          <p:nvPr/>
        </p:nvSpPr>
        <p:spPr>
          <a:xfrm>
            <a:off x="476848" y="474037"/>
            <a:ext cx="10775299" cy="75019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12178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795" b="0" kern="1200" cap="none" spc="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b="1" dirty="0"/>
              <a:t>Dust &amp; Tool Control for Bracing Work</a:t>
            </a:r>
          </a:p>
        </p:txBody>
      </p:sp>
      <p:pic>
        <p:nvPicPr>
          <p:cNvPr id="11" name="Picture 10" descr="A person standing next to a ladder&#10;&#10;Description automatically generated">
            <a:extLst>
              <a:ext uri="{FF2B5EF4-FFF2-40B4-BE49-F238E27FC236}">
                <a16:creationId xmlns:a16="http://schemas.microsoft.com/office/drawing/2014/main" id="{BD228AA7-FE85-22B4-A3C2-E01009B9C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018" y="1398015"/>
            <a:ext cx="4659382" cy="607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190CB-C70B-6C9F-8CC1-355C79B7CEDB}"/>
              </a:ext>
            </a:extLst>
          </p:cNvPr>
          <p:cNvSpPr/>
          <p:nvPr/>
        </p:nvSpPr>
        <p:spPr bwMode="auto">
          <a:xfrm>
            <a:off x="4884657" y="6318868"/>
            <a:ext cx="2325069" cy="126639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E20B4F-526F-1F9F-DA4A-A9E83D4CD541}"/>
              </a:ext>
            </a:extLst>
          </p:cNvPr>
          <p:cNvSpPr/>
          <p:nvPr/>
        </p:nvSpPr>
        <p:spPr bwMode="auto">
          <a:xfrm>
            <a:off x="455915" y="6929847"/>
            <a:ext cx="4612474" cy="118753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FA61499-71C1-30EE-75C4-3BE5E3A8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41" y="266904"/>
            <a:ext cx="10775299" cy="750192"/>
          </a:xfrm>
        </p:spPr>
        <p:txBody>
          <a:bodyPr/>
          <a:lstStyle/>
          <a:p>
            <a:r>
              <a:rPr lang="en-US" sz="4750" b="1">
                <a:cs typeface="Arial"/>
              </a:rPr>
              <a:t>Fire Sprinkler Installation</a:t>
            </a:r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DCD93D-4943-106E-72DE-2044BC2F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7" y="1242175"/>
            <a:ext cx="5557714" cy="5498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9A009E-47B4-2BD6-5B31-806FB7474FE7}"/>
              </a:ext>
            </a:extLst>
          </p:cNvPr>
          <p:cNvSpPr txBox="1"/>
          <p:nvPr/>
        </p:nvSpPr>
        <p:spPr bwMode="auto">
          <a:xfrm>
            <a:off x="7222527" y="1405893"/>
            <a:ext cx="3959705" cy="51706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sz="2400" dirty="0">
                <a:latin typeface="Arial"/>
                <a:cs typeface="Arial"/>
              </a:rPr>
              <a:t>Larger containments than seismic bracing work</a:t>
            </a:r>
            <a:endParaRPr lang="en-US" sz="2400" dirty="0"/>
          </a:p>
          <a:p>
            <a:pPr marL="342900" indent="-342900">
              <a:buFont typeface="Wingdings"/>
              <a:buChar char="§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 dirty="0">
                <a:latin typeface="Arial"/>
                <a:cs typeface="Arial"/>
              </a:rPr>
              <a:t>Typically, Webcor would take over the entire section at once to finish the installation smoothly and efficiently</a:t>
            </a:r>
          </a:p>
          <a:p>
            <a:pPr marL="342900" indent="-342900">
              <a:buFont typeface="Wingdings"/>
              <a:buChar char="§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 dirty="0">
                <a:latin typeface="Arial"/>
                <a:cs typeface="Arial"/>
              </a:rPr>
              <a:t>However, Webcor/UCSF team will work with the occupants to reasonably accommodate their requests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0F707-F33A-9D7E-DD06-989B5237AC59}"/>
              </a:ext>
            </a:extLst>
          </p:cNvPr>
          <p:cNvSpPr txBox="1"/>
          <p:nvPr/>
        </p:nvSpPr>
        <p:spPr bwMode="auto">
          <a:xfrm>
            <a:off x="3763831" y="297206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4E5FC-DC09-1DCE-4DDF-F8519761EB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95557" y="639772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EFCC3-F1BE-3E67-E9C4-B64383C744B9}"/>
              </a:ext>
            </a:extLst>
          </p:cNvPr>
          <p:cNvSpPr txBox="1"/>
          <p:nvPr/>
        </p:nvSpPr>
        <p:spPr bwMode="auto">
          <a:xfrm>
            <a:off x="8354702" y="8552740"/>
            <a:ext cx="1361507" cy="3341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2E18A-08EC-F868-C9E9-F0109D0478EF}"/>
              </a:ext>
            </a:extLst>
          </p:cNvPr>
          <p:cNvSpPr txBox="1"/>
          <p:nvPr/>
        </p:nvSpPr>
        <p:spPr bwMode="auto">
          <a:xfrm>
            <a:off x="513216" y="6952064"/>
            <a:ext cx="11152868" cy="153888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en-US" sz="2000" b="1" dirty="0">
                <a:cs typeface="Arial"/>
              </a:rPr>
              <a:t>High Impact Activity </a:t>
            </a:r>
            <a:r>
              <a:rPr lang="en-US" sz="2000" dirty="0">
                <a:cs typeface="Arial"/>
              </a:rPr>
              <a:t>- Some portions of the buildings are not fully sprinklered yet and an objective of the project is to have a fully sprinklered building. To efficiently and quickly install sprinkler system, there is a need to take over the space at once. </a:t>
            </a:r>
          </a:p>
          <a:p>
            <a:pPr lvl="1"/>
            <a:r>
              <a:rPr lang="en-US" sz="2000" dirty="0">
                <a:cs typeface="Arial"/>
              </a:rPr>
              <a:t>If ACM is contained in the space where new sprinklers are needed, containments are to be setup as well.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190CB-C70B-6C9F-8CC1-355C79B7CEDB}"/>
              </a:ext>
            </a:extLst>
          </p:cNvPr>
          <p:cNvSpPr/>
          <p:nvPr/>
        </p:nvSpPr>
        <p:spPr bwMode="auto">
          <a:xfrm>
            <a:off x="4884657" y="6318868"/>
            <a:ext cx="2325069" cy="126639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E20B4F-526F-1F9F-DA4A-A9E83D4CD541}"/>
              </a:ext>
            </a:extLst>
          </p:cNvPr>
          <p:cNvSpPr/>
          <p:nvPr/>
        </p:nvSpPr>
        <p:spPr bwMode="auto">
          <a:xfrm>
            <a:off x="455915" y="6929847"/>
            <a:ext cx="4612474" cy="118753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0F707-F33A-9D7E-DD06-989B5237AC59}"/>
              </a:ext>
            </a:extLst>
          </p:cNvPr>
          <p:cNvSpPr txBox="1"/>
          <p:nvPr/>
        </p:nvSpPr>
        <p:spPr bwMode="auto">
          <a:xfrm>
            <a:off x="3763831" y="297206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4E5FC-DC09-1DCE-4DDF-F8519761EB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95557" y="6397729"/>
            <a:ext cx="168910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EFCC3-F1BE-3E67-E9C4-B64383C744B9}"/>
              </a:ext>
            </a:extLst>
          </p:cNvPr>
          <p:cNvSpPr txBox="1"/>
          <p:nvPr/>
        </p:nvSpPr>
        <p:spPr bwMode="auto">
          <a:xfrm>
            <a:off x="8354702" y="8552740"/>
            <a:ext cx="1361507" cy="3341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E9067-CD96-D21C-91B1-36C52DAF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21" y="586451"/>
            <a:ext cx="9324133" cy="735394"/>
          </a:xfrm>
        </p:spPr>
        <p:txBody>
          <a:bodyPr/>
          <a:lstStyle/>
          <a:p>
            <a:r>
              <a:rPr lang="en-US" b="1" dirty="0"/>
              <a:t>Existing Escutcheon Oversizing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1532B4-CFDF-6B99-09A1-866A361682B6}"/>
              </a:ext>
            </a:extLst>
          </p:cNvPr>
          <p:cNvSpPr txBox="1"/>
          <p:nvPr/>
        </p:nvSpPr>
        <p:spPr bwMode="auto">
          <a:xfrm>
            <a:off x="476849" y="7722616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Oversizing of Escutcheon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F5E03B-CE1C-D112-631E-AEDDF29DA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01" b="2604"/>
          <a:stretch/>
        </p:blipFill>
        <p:spPr>
          <a:xfrm>
            <a:off x="5994491" y="1506418"/>
            <a:ext cx="2953478" cy="341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B2999E-0310-3E66-289B-5F969121D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4" t="28984" r="74404" b="27740"/>
          <a:stretch/>
        </p:blipFill>
        <p:spPr>
          <a:xfrm>
            <a:off x="8543562" y="4128659"/>
            <a:ext cx="2953478" cy="3410223"/>
          </a:xfrm>
          <a:prstGeom prst="rect">
            <a:avLst/>
          </a:prstGeom>
        </p:spPr>
      </p:pic>
      <p:sp>
        <p:nvSpPr>
          <p:cNvPr id="23" name="Arrow: Bent 22">
            <a:extLst>
              <a:ext uri="{FF2B5EF4-FFF2-40B4-BE49-F238E27FC236}">
                <a16:creationId xmlns:a16="http://schemas.microsoft.com/office/drawing/2014/main" id="{E095C8EA-56A1-3F13-1B2F-220EB9F8525B}"/>
              </a:ext>
            </a:extLst>
          </p:cNvPr>
          <p:cNvSpPr/>
          <p:nvPr/>
        </p:nvSpPr>
        <p:spPr bwMode="auto">
          <a:xfrm flipV="1">
            <a:off x="2413595" y="5012653"/>
            <a:ext cx="905073" cy="942740"/>
          </a:xfrm>
          <a:prstGeom prst="bentArrow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id="{E7436F36-8156-884C-497A-6D419B6660EC}"/>
              </a:ext>
            </a:extLst>
          </p:cNvPr>
          <p:cNvSpPr/>
          <p:nvPr/>
        </p:nvSpPr>
        <p:spPr bwMode="auto">
          <a:xfrm flipV="1">
            <a:off x="7570412" y="5022128"/>
            <a:ext cx="905073" cy="942740"/>
          </a:xfrm>
          <a:prstGeom prst="bentArrow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883124E5-275E-987D-118E-A03B454A99B6}"/>
              </a:ext>
            </a:extLst>
          </p:cNvPr>
          <p:cNvSpPr/>
          <p:nvPr/>
        </p:nvSpPr>
        <p:spPr bwMode="auto">
          <a:xfrm>
            <a:off x="5010287" y="3089832"/>
            <a:ext cx="905073" cy="942740"/>
          </a:xfrm>
          <a:prstGeom prst="bentArrow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A fire sprinkler on a ceiling&#10;&#10;Description automatically generated">
            <a:extLst>
              <a:ext uri="{FF2B5EF4-FFF2-40B4-BE49-F238E27FC236}">
                <a16:creationId xmlns:a16="http://schemas.microsoft.com/office/drawing/2014/main" id="{B7283BAC-D2B0-F5A1-F94F-E05F933AC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65" r="31695" b="10924"/>
          <a:stretch/>
        </p:blipFill>
        <p:spPr>
          <a:xfrm>
            <a:off x="804589" y="1504521"/>
            <a:ext cx="3080584" cy="34574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E2A8A7-D530-955D-875E-F7F6021A2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59" t="2856" r="6252"/>
          <a:stretch/>
        </p:blipFill>
        <p:spPr>
          <a:xfrm>
            <a:off x="3399540" y="4128584"/>
            <a:ext cx="2953478" cy="341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72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618080"/>
            <a:ext cx="10762611" cy="735394"/>
          </a:xfrm>
        </p:spPr>
        <p:txBody>
          <a:bodyPr/>
          <a:lstStyle/>
          <a:p>
            <a:r>
              <a:rPr lang="en-US" sz="4750" b="1" dirty="0">
                <a:cs typeface="Arial"/>
              </a:rPr>
              <a:t>Coordination with Occupants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7FA6A-D528-16BC-5E02-A204D5E8A85B}"/>
              </a:ext>
            </a:extLst>
          </p:cNvPr>
          <p:cNvSpPr txBox="1"/>
          <p:nvPr/>
        </p:nvSpPr>
        <p:spPr bwMode="auto">
          <a:xfrm>
            <a:off x="477517" y="1913351"/>
            <a:ext cx="11280960" cy="64633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US" sz="3200" b="1" dirty="0">
                <a:latin typeface="Arial"/>
                <a:cs typeface="Arial"/>
              </a:rPr>
              <a:t>Pre-Investigation Walks Complete</a:t>
            </a:r>
            <a:endParaRPr lang="en-US" sz="2350" dirty="0">
              <a:latin typeface="Arial"/>
              <a:cs typeface="Arial"/>
            </a:endParaRPr>
          </a:p>
          <a:p>
            <a:pPr marL="106553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1 week prior to investigation with the key occupants</a:t>
            </a:r>
          </a:p>
          <a:p>
            <a:pPr marL="106553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Purpose is to identify the sensitive areas</a:t>
            </a:r>
            <a:endParaRPr lang="en-US" dirty="0"/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US" sz="3200" b="1" dirty="0">
                <a:latin typeface="Arial"/>
                <a:cs typeface="Arial"/>
              </a:rPr>
              <a:t>Pre-Construction Meetings &amp; Walks </a:t>
            </a:r>
          </a:p>
          <a:p>
            <a:pPr marL="1065530" lvl="1" indent="-457200">
              <a:buFont typeface="Wingdings" panose="020B0604020202020204" pitchFamily="34" charset="0"/>
              <a:buChar char="§"/>
            </a:pPr>
            <a:r>
              <a:rPr lang="en-US" sz="2800" dirty="0">
                <a:latin typeface="Arial"/>
                <a:cs typeface="Arial"/>
              </a:rPr>
              <a:t>2-3 weeks prior to construction, Webcor/UCSF to send out pre-construction notifications</a:t>
            </a:r>
          </a:p>
          <a:p>
            <a:pPr marL="1065530" lvl="1" indent="-457200">
              <a:buFont typeface="Wingdings" panose="020B0604020202020204" pitchFamily="34" charset="0"/>
              <a:buChar char="§"/>
            </a:pPr>
            <a:r>
              <a:rPr lang="en-US" sz="2800" dirty="0">
                <a:latin typeface="Arial"/>
                <a:cs typeface="Arial"/>
              </a:rPr>
              <a:t>1-2 weeks prior to construction, Webcor/UCSF to have walk with the key occupants</a:t>
            </a:r>
            <a:endParaRPr lang="en-US" sz="2800" b="1" dirty="0">
              <a:latin typeface="Arial"/>
              <a:cs typeface="Arial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US" sz="3200" b="1" dirty="0">
                <a:latin typeface="Arial"/>
                <a:cs typeface="Arial"/>
              </a:rPr>
              <a:t>Post-Construction Walks </a:t>
            </a:r>
          </a:p>
          <a:p>
            <a:pPr marL="1065530" lvl="1" indent="-457200">
              <a:buFont typeface="Wingdings" panose="020B0604020202020204" pitchFamily="34" charset="0"/>
              <a:buChar char="§"/>
            </a:pPr>
            <a:r>
              <a:rPr lang="en-US" sz="2800" dirty="0">
                <a:latin typeface="Arial"/>
                <a:cs typeface="Arial"/>
              </a:rPr>
              <a:t>Turnover of space back to occupants</a:t>
            </a:r>
          </a:p>
          <a:p>
            <a:pPr marL="1065530" lvl="1" indent="-457200">
              <a:buFont typeface="Wingdings" panose="020B0604020202020204" pitchFamily="34" charset="0"/>
              <a:buChar char="§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r>
              <a:rPr lang="en-US" sz="2400" b="1" dirty="0"/>
              <a:t>In case of questions, please reach out to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HSIR-Improvements-Program@ucsf.edu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</a:t>
            </a:r>
          </a:p>
          <a:p>
            <a:r>
              <a:rPr lang="en-US" sz="2400" b="1" dirty="0"/>
              <a:t>or visit 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https://realestate.ucsf.edu/construction-updates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6ABF7-B064-E8A8-3087-539216EAE4FB}"/>
              </a:ext>
            </a:extLst>
          </p:cNvPr>
          <p:cNvSpPr txBox="1"/>
          <p:nvPr/>
        </p:nvSpPr>
        <p:spPr bwMode="auto">
          <a:xfrm>
            <a:off x="8367079" y="8614626"/>
            <a:ext cx="1311997" cy="23516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</p:spTree>
    <p:extLst>
      <p:ext uri="{BB962C8B-B14F-4D97-AF65-F5344CB8AC3E}">
        <p14:creationId xmlns:p14="http://schemas.microsoft.com/office/powerpoint/2010/main" val="23990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dirty="0" smtClean="0"/>
              <a:pPr/>
              <a:t>18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20D1D6-A16B-3445-AD80-6ED9977D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93" y="2450603"/>
            <a:ext cx="11684989" cy="977447"/>
          </a:xfrm>
        </p:spPr>
        <p:txBody>
          <a:bodyPr/>
          <a:lstStyle/>
          <a:p>
            <a:pPr algn="ctr"/>
            <a:r>
              <a:rPr lang="en-US" sz="6600" b="1" dirty="0">
                <a:cs typeface="Arial"/>
              </a:rPr>
              <a:t>Questions?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674AE-1798-02F2-6EFF-290EAF2E3F5F}"/>
              </a:ext>
            </a:extLst>
          </p:cNvPr>
          <p:cNvSpPr txBox="1"/>
          <p:nvPr/>
        </p:nvSpPr>
        <p:spPr bwMode="auto">
          <a:xfrm>
            <a:off x="8305192" y="8577494"/>
            <a:ext cx="1547167" cy="34656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67B2E85-D9AA-B72E-437C-59C95FFC3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71" y="3586111"/>
            <a:ext cx="3303758" cy="33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735" y="584607"/>
            <a:ext cx="10775299" cy="750192"/>
          </a:xfrm>
        </p:spPr>
        <p:txBody>
          <a:bodyPr wrap="square" anchor="t">
            <a:normAutofit/>
          </a:bodyPr>
          <a:lstStyle/>
          <a:p>
            <a:r>
              <a:rPr lang="en-US" b="1" dirty="0"/>
              <a:t>Agenda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7BCC8D0D-EAEC-449D-9161-023DFF90F2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0206E-0FC2-0A34-4BC4-C2A979441242}"/>
              </a:ext>
            </a:extLst>
          </p:cNvPr>
          <p:cNvSpPr txBox="1"/>
          <p:nvPr/>
        </p:nvSpPr>
        <p:spPr bwMode="auto">
          <a:xfrm>
            <a:off x="8418292" y="8594197"/>
            <a:ext cx="1269026" cy="26385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EA296AE-5509-6300-63DB-C2D741C4C7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936822"/>
              </p:ext>
            </p:extLst>
          </p:nvPr>
        </p:nvGraphicFramePr>
        <p:xfrm>
          <a:off x="880916" y="2082831"/>
          <a:ext cx="10424394" cy="534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90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628117"/>
            <a:ext cx="10775299" cy="735394"/>
          </a:xfrm>
        </p:spPr>
        <p:txBody>
          <a:bodyPr/>
          <a:lstStyle/>
          <a:p>
            <a:r>
              <a:rPr lang="en-US" b="1" dirty="0"/>
              <a:t>HSIR Improvements Team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1334577-283B-484F-8907-2A3C7024B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493586"/>
              </p:ext>
            </p:extLst>
          </p:nvPr>
        </p:nvGraphicFramePr>
        <p:xfrm>
          <a:off x="216482" y="2558686"/>
          <a:ext cx="4089282" cy="57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FC8E91F-3B67-493D-AAB4-D1C2C8C94C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7" y="1533025"/>
            <a:ext cx="1323372" cy="860877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434673A-2AC3-42B5-91E0-5B26E8B2D1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61" y="1288067"/>
            <a:ext cx="1016776" cy="1016776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536DED2-C54D-4C23-9B16-114AC99F1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93735"/>
              </p:ext>
            </p:extLst>
          </p:nvPr>
        </p:nvGraphicFramePr>
        <p:xfrm>
          <a:off x="3964577" y="2514618"/>
          <a:ext cx="4041165" cy="591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1" name="Picture 2">
            <a:extLst>
              <a:ext uri="{FF2B5EF4-FFF2-40B4-BE49-F238E27FC236}">
                <a16:creationId xmlns:a16="http://schemas.microsoft.com/office/drawing/2014/main" id="{25FA1236-01CA-46FF-B42B-3910BC31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54" y="1761071"/>
            <a:ext cx="1458979" cy="20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1700048-B392-495F-A1DE-7675C98FE0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6722" y="5917725"/>
            <a:ext cx="1931427" cy="393939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31E11CB2-876E-4351-B9A5-31EE5C0DC4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81382" y="6677452"/>
            <a:ext cx="1822413" cy="93076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D27DCD51-8CC1-451B-9C77-8DD7464CDE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53682" y="5646190"/>
            <a:ext cx="1515572" cy="930759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D536F0-F988-4C3B-AA20-30711E4D44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2298" y="7490919"/>
            <a:ext cx="1865606" cy="77733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740D626-29AD-4354-B7C2-F338EF07BD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50593" y="6677452"/>
            <a:ext cx="832684" cy="832684"/>
          </a:xfrm>
          <a:prstGeom prst="rect">
            <a:avLst/>
          </a:prstGeom>
        </p:spPr>
      </p:pic>
      <p:pic>
        <p:nvPicPr>
          <p:cNvPr id="154" name="Picture 15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61A868-4994-1444-A0F7-E83ACB533A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66941" y="2513588"/>
            <a:ext cx="3515280" cy="1890704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A8A37C93-0B92-49A6-57B5-2F059829C17C}"/>
              </a:ext>
            </a:extLst>
          </p:cNvPr>
          <p:cNvSpPr txBox="1"/>
          <p:nvPr/>
        </p:nvSpPr>
        <p:spPr bwMode="auto">
          <a:xfrm>
            <a:off x="8305210" y="8569067"/>
            <a:ext cx="1319284" cy="27642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A2840E-EC69-4E73-E924-2CAF0AE7E5A4}"/>
              </a:ext>
            </a:extLst>
          </p:cNvPr>
          <p:cNvGrpSpPr/>
          <p:nvPr/>
        </p:nvGrpSpPr>
        <p:grpSpPr>
          <a:xfrm>
            <a:off x="8492129" y="4686379"/>
            <a:ext cx="2759700" cy="776844"/>
            <a:chOff x="826668" y="4252238"/>
            <a:chExt cx="2759700" cy="654854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C887F166-CF28-DD34-4CE4-C37C19C95C48}"/>
                </a:ext>
              </a:extLst>
            </p:cNvPr>
            <p:cNvSpPr/>
            <p:nvPr/>
          </p:nvSpPr>
          <p:spPr>
            <a:xfrm rot="10800000">
              <a:off x="826668" y="4252238"/>
              <a:ext cx="2759700" cy="65485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Pentagon 4">
              <a:extLst>
                <a:ext uri="{FF2B5EF4-FFF2-40B4-BE49-F238E27FC236}">
                  <a16:creationId xmlns:a16="http://schemas.microsoft.com/office/drawing/2014/main" id="{141C4774-624D-D44A-708A-F23C4E8EFBD1}"/>
                </a:ext>
              </a:extLst>
            </p:cNvPr>
            <p:cNvSpPr txBox="1"/>
            <p:nvPr/>
          </p:nvSpPr>
          <p:spPr>
            <a:xfrm rot="21600000">
              <a:off x="990381" y="4252238"/>
              <a:ext cx="2595987" cy="654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773" tIns="53340" rIns="99568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none" kern="1200" dirty="0">
                  <a:latin typeface="Century Gothic" panose="020B0502020202020204" pitchFamily="34" charset="0"/>
                </a:rPr>
                <a:t>Maraya Morgan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u="none" kern="1200" dirty="0">
                  <a:latin typeface="Century Gothic" panose="020B0502020202020204" pitchFamily="34" charset="0"/>
                </a:rPr>
                <a:t>Project Architect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9544F36-B482-28AA-C90F-37D7F6EE8241}"/>
              </a:ext>
            </a:extLst>
          </p:cNvPr>
          <p:cNvSpPr/>
          <p:nvPr/>
        </p:nvSpPr>
        <p:spPr>
          <a:xfrm>
            <a:off x="8008044" y="4723495"/>
            <a:ext cx="818900" cy="772289"/>
          </a:xfrm>
          <a:prstGeom prst="ellipse">
            <a:avLst/>
          </a:prstGeom>
          <a:blipFill>
            <a:blip r:embed="rId22"/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424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501204"/>
            <a:ext cx="10775299" cy="750192"/>
          </a:xfrm>
        </p:spPr>
        <p:txBody>
          <a:bodyPr/>
          <a:lstStyle/>
          <a:p>
            <a:r>
              <a:rPr lang="en-US" b="1" dirty="0"/>
              <a:t>Program Goals &amp;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719" y="1351824"/>
            <a:ext cx="11089167" cy="6762750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223520" indent="-223520"/>
            <a:r>
              <a:rPr lang="en-US" sz="2400" b="1" dirty="0"/>
              <a:t>Program Goals:</a:t>
            </a:r>
            <a:endParaRPr lang="en-US" dirty="0"/>
          </a:p>
          <a:p>
            <a:pPr marL="608330" lvl="1" indent="-302260"/>
            <a:r>
              <a:rPr lang="en-US" sz="2200" dirty="0"/>
              <a:t>Improve the seismic performance to better than code minimum and seismically brace utilities within the buildings</a:t>
            </a:r>
            <a:endParaRPr lang="en-US" sz="2200" dirty="0">
              <a:cs typeface="Arial"/>
            </a:endParaRPr>
          </a:p>
          <a:p>
            <a:pPr marL="608330" lvl="1" indent="-302260"/>
            <a:r>
              <a:rPr lang="en-US" sz="2200" dirty="0"/>
              <a:t>Upgrade utilities within the seismic joints</a:t>
            </a:r>
            <a:endParaRPr lang="en-US" sz="2200" dirty="0">
              <a:cs typeface="Arial"/>
            </a:endParaRPr>
          </a:p>
          <a:p>
            <a:pPr marL="608330" lvl="1" indent="-302260"/>
            <a:r>
              <a:rPr lang="en-US" sz="2200" baseline="0" dirty="0"/>
              <a:t>Address the most critical life safety improvements </a:t>
            </a:r>
            <a:r>
              <a:rPr lang="en-US" sz="2200" dirty="0"/>
              <a:t>by </a:t>
            </a:r>
            <a:r>
              <a:rPr lang="en-US" sz="2200" baseline="0" dirty="0"/>
              <a:t>adding fire sprinklers throughout the HSIR buildings, adding fire sprinklers </a:t>
            </a:r>
            <a:r>
              <a:rPr lang="en-US" sz="2200" dirty="0"/>
              <a:t>to chemical fume hoods, and correcting pipe pressure deficiencies </a:t>
            </a:r>
            <a:endParaRPr lang="en-US" sz="2200" kern="1200" baseline="0" dirty="0">
              <a:effectLst/>
              <a:cs typeface="Arial"/>
            </a:endParaRPr>
          </a:p>
          <a:p>
            <a:pPr marL="608330" lvl="1" indent="-302260"/>
            <a:r>
              <a:rPr lang="en-US" sz="2200" kern="1200" baseline="0" dirty="0">
                <a:effectLst/>
                <a:ea typeface="+mn-ea"/>
                <a:cs typeface="+mn-cs"/>
              </a:rPr>
              <a:t>Completely repair exterior ledges and recoat with a new waterproofing system to improve longevity</a:t>
            </a:r>
            <a:endParaRPr lang="en-US" sz="2200" kern="1200" baseline="0" dirty="0">
              <a:effectLst/>
              <a:cs typeface="Arial"/>
            </a:endParaRPr>
          </a:p>
          <a:p>
            <a:pPr marL="223520" indent="-223520"/>
            <a:r>
              <a:rPr lang="en-US" sz="2400" b="1" dirty="0"/>
              <a:t>Program Benefits:</a:t>
            </a:r>
            <a:endParaRPr lang="en-US" sz="2400" b="1" dirty="0">
              <a:cs typeface="Arial"/>
            </a:endParaRPr>
          </a:p>
          <a:p>
            <a:pPr marL="608330" lvl="1" indent="-302260"/>
            <a:r>
              <a:rPr lang="en-US" sz="2200" baseline="0" dirty="0"/>
              <a:t>Safer for employees in the event of a major seismic event</a:t>
            </a:r>
            <a:endParaRPr lang="en-US" sz="2200" baseline="0" dirty="0">
              <a:cs typeface="Arial"/>
            </a:endParaRPr>
          </a:p>
          <a:p>
            <a:pPr marL="608330" lvl="1" indent="-302260"/>
            <a:r>
              <a:rPr lang="en-US" sz="2200" dirty="0"/>
              <a:t>Labs and experiments will be better protected</a:t>
            </a:r>
            <a:endParaRPr lang="en-US" sz="2200" baseline="0" dirty="0">
              <a:cs typeface="Arial"/>
            </a:endParaRPr>
          </a:p>
          <a:p>
            <a:pPr marL="608330" lvl="1" indent="-302260"/>
            <a:r>
              <a:rPr lang="en-US" sz="2200" baseline="0" dirty="0"/>
              <a:t>Supporting UCSF’s mission of “Advancing Health </a:t>
            </a:r>
            <a:r>
              <a:rPr lang="en-US" sz="2200" dirty="0"/>
              <a:t>Worldwide</a:t>
            </a:r>
            <a:r>
              <a:rPr lang="en-US" sz="2200" baseline="0" dirty="0"/>
              <a:t>”</a:t>
            </a:r>
            <a:endParaRPr lang="en-US" sz="2200" baseline="0" dirty="0"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0206E-0FC2-0A34-4BC4-C2A979441242}"/>
              </a:ext>
            </a:extLst>
          </p:cNvPr>
          <p:cNvSpPr txBox="1"/>
          <p:nvPr/>
        </p:nvSpPr>
        <p:spPr bwMode="auto">
          <a:xfrm>
            <a:off x="8418292" y="8594197"/>
            <a:ext cx="1269026" cy="26385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</p:spTree>
    <p:extLst>
      <p:ext uri="{BB962C8B-B14F-4D97-AF65-F5344CB8AC3E}">
        <p14:creationId xmlns:p14="http://schemas.microsoft.com/office/powerpoint/2010/main" val="35934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112216E-96AB-F8CF-248E-02A8103E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9" y="618080"/>
            <a:ext cx="10762611" cy="735394"/>
          </a:xfrm>
        </p:spPr>
        <p:txBody>
          <a:bodyPr/>
          <a:lstStyle/>
          <a:p>
            <a:r>
              <a:rPr lang="en-US" b="1"/>
              <a:t>Project Timeline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9B8BE42-B66A-0F99-DB29-4BAA83910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7385" y="8594186"/>
            <a:ext cx="1234970" cy="206764"/>
          </a:xfrm>
        </p:spPr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FAE9A11-F837-5B5C-ED79-483F15C8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202" y="8617851"/>
            <a:ext cx="5741889" cy="183782"/>
          </a:xfrm>
        </p:spPr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EF13B6D-BED1-0C19-3AE2-2B615F79E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6849" y="8595708"/>
            <a:ext cx="327740" cy="206762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2CA00B-E095-9B62-7D40-E363D33F6C3E}"/>
              </a:ext>
            </a:extLst>
          </p:cNvPr>
          <p:cNvSpPr/>
          <p:nvPr/>
        </p:nvSpPr>
        <p:spPr>
          <a:xfrm>
            <a:off x="152982" y="3682753"/>
            <a:ext cx="11201402" cy="477520"/>
          </a:xfrm>
          <a:prstGeom prst="rect">
            <a:avLst/>
          </a:prstGeom>
          <a:gradFill flip="none" rotWithShape="1">
            <a:gsLst>
              <a:gs pos="0">
                <a:srgbClr val="90EBC7"/>
              </a:gs>
              <a:gs pos="59000">
                <a:srgbClr val="004274"/>
              </a:gs>
              <a:gs pos="36000">
                <a:srgbClr val="217955"/>
              </a:gs>
              <a:gs pos="98000">
                <a:srgbClr val="7030A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DE42030-790C-6D14-8EF6-5468DA39E234}"/>
              </a:ext>
            </a:extLst>
          </p:cNvPr>
          <p:cNvSpPr/>
          <p:nvPr/>
        </p:nvSpPr>
        <p:spPr>
          <a:xfrm>
            <a:off x="11316774" y="3448540"/>
            <a:ext cx="745603" cy="961644"/>
          </a:xfrm>
          <a:prstGeom prst="rightArrow">
            <a:avLst/>
          </a:prstGeom>
          <a:solidFill>
            <a:srgbClr val="8AE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0EBC7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54A1D2-C654-DDA3-3ABF-FD96DF12FADC}"/>
              </a:ext>
            </a:extLst>
          </p:cNvPr>
          <p:cNvSpPr/>
          <p:nvPr/>
        </p:nvSpPr>
        <p:spPr>
          <a:xfrm>
            <a:off x="472440" y="3781982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928D0D-A3B1-E92B-956C-59B33678F2C1}"/>
              </a:ext>
            </a:extLst>
          </p:cNvPr>
          <p:cNvSpPr/>
          <p:nvPr/>
        </p:nvSpPr>
        <p:spPr>
          <a:xfrm>
            <a:off x="1848485" y="3796714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CCCEAF-E93D-3475-F018-FF0B9272716D}"/>
              </a:ext>
            </a:extLst>
          </p:cNvPr>
          <p:cNvSpPr/>
          <p:nvPr/>
        </p:nvSpPr>
        <p:spPr>
          <a:xfrm>
            <a:off x="3215005" y="3777664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11FE00-3BE5-FA2A-959A-D266AF984854}"/>
              </a:ext>
            </a:extLst>
          </p:cNvPr>
          <p:cNvSpPr/>
          <p:nvPr/>
        </p:nvSpPr>
        <p:spPr>
          <a:xfrm>
            <a:off x="4582102" y="3783614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A0C4A3-87E3-4E12-B6E6-5B335A6F4396}"/>
              </a:ext>
            </a:extLst>
          </p:cNvPr>
          <p:cNvSpPr/>
          <p:nvPr/>
        </p:nvSpPr>
        <p:spPr>
          <a:xfrm>
            <a:off x="7324090" y="3771822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B08403-9B71-E2A5-C6B6-BA4C83E0801B}"/>
              </a:ext>
            </a:extLst>
          </p:cNvPr>
          <p:cNvSpPr/>
          <p:nvPr/>
        </p:nvSpPr>
        <p:spPr>
          <a:xfrm>
            <a:off x="10071735" y="3777664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11EAF1-FB2D-7316-B695-2A23EDEB512A}"/>
              </a:ext>
            </a:extLst>
          </p:cNvPr>
          <p:cNvSpPr/>
          <p:nvPr/>
        </p:nvSpPr>
        <p:spPr>
          <a:xfrm>
            <a:off x="11369039" y="3780966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08E17E-DED5-DF4A-C868-151D3D4282A7}"/>
              </a:ext>
            </a:extLst>
          </p:cNvPr>
          <p:cNvCxnSpPr/>
          <p:nvPr/>
        </p:nvCxnSpPr>
        <p:spPr>
          <a:xfrm flipV="1">
            <a:off x="11506199" y="2083710"/>
            <a:ext cx="0" cy="1671320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DD3DBC-8ED2-6269-7691-FADCD2F39BA8}"/>
              </a:ext>
            </a:extLst>
          </p:cNvPr>
          <p:cNvCxnSpPr>
            <a:cxnSpLocks/>
          </p:cNvCxnSpPr>
          <p:nvPr/>
        </p:nvCxnSpPr>
        <p:spPr>
          <a:xfrm flipV="1">
            <a:off x="7461250" y="4249968"/>
            <a:ext cx="0" cy="10214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0E4336-8EA6-2837-455B-C0617A4ACA3A}"/>
              </a:ext>
            </a:extLst>
          </p:cNvPr>
          <p:cNvCxnSpPr>
            <a:cxnSpLocks/>
          </p:cNvCxnSpPr>
          <p:nvPr/>
        </p:nvCxnSpPr>
        <p:spPr>
          <a:xfrm flipV="1">
            <a:off x="11501119" y="4217310"/>
            <a:ext cx="0" cy="118872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B207B4-F61C-4EC5-78C9-EBEB34EF0613}"/>
              </a:ext>
            </a:extLst>
          </p:cNvPr>
          <p:cNvCxnSpPr>
            <a:cxnSpLocks/>
          </p:cNvCxnSpPr>
          <p:nvPr/>
        </p:nvCxnSpPr>
        <p:spPr>
          <a:xfrm flipV="1">
            <a:off x="609600" y="4247790"/>
            <a:ext cx="0" cy="6096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604A42-7F7E-6626-1462-7F60DD31D15B}"/>
              </a:ext>
            </a:extLst>
          </p:cNvPr>
          <p:cNvCxnSpPr>
            <a:cxnSpLocks/>
          </p:cNvCxnSpPr>
          <p:nvPr/>
        </p:nvCxnSpPr>
        <p:spPr>
          <a:xfrm flipV="1">
            <a:off x="3338830" y="4278270"/>
            <a:ext cx="0" cy="6096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09C4D4-3C24-DE12-A2BE-5A82B31A8FFA}"/>
              </a:ext>
            </a:extLst>
          </p:cNvPr>
          <p:cNvCxnSpPr>
            <a:cxnSpLocks/>
          </p:cNvCxnSpPr>
          <p:nvPr/>
        </p:nvCxnSpPr>
        <p:spPr>
          <a:xfrm flipV="1">
            <a:off x="4719262" y="4239190"/>
            <a:ext cx="0" cy="118872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037533-F8E7-513B-3AD8-9329E01DF354}"/>
              </a:ext>
            </a:extLst>
          </p:cNvPr>
          <p:cNvCxnSpPr>
            <a:cxnSpLocks/>
          </p:cNvCxnSpPr>
          <p:nvPr/>
        </p:nvCxnSpPr>
        <p:spPr>
          <a:xfrm flipV="1">
            <a:off x="10199370" y="4244996"/>
            <a:ext cx="0" cy="10264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AEE4425-7ED1-5212-A39D-2C1785128798}"/>
              </a:ext>
            </a:extLst>
          </p:cNvPr>
          <p:cNvSpPr/>
          <p:nvPr/>
        </p:nvSpPr>
        <p:spPr>
          <a:xfrm>
            <a:off x="11441683" y="3845482"/>
            <a:ext cx="137160" cy="137160"/>
          </a:xfrm>
          <a:prstGeom prst="ellipse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C3F3540-677D-D389-8746-2FC92A16DA5B}"/>
              </a:ext>
            </a:extLst>
          </p:cNvPr>
          <p:cNvSpPr/>
          <p:nvPr/>
        </p:nvSpPr>
        <p:spPr>
          <a:xfrm>
            <a:off x="149495" y="6780522"/>
            <a:ext cx="2087880" cy="4775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/>
              <a:t>PreCon</a:t>
            </a:r>
            <a:r>
              <a:rPr lang="en-US" b="1"/>
              <a:t> Stage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F3DBAD8-B4B6-1E57-5DE1-35EB15484082}"/>
              </a:ext>
            </a:extLst>
          </p:cNvPr>
          <p:cNvSpPr/>
          <p:nvPr/>
        </p:nvSpPr>
        <p:spPr>
          <a:xfrm>
            <a:off x="3339735" y="6780522"/>
            <a:ext cx="2087880" cy="477520"/>
          </a:xfrm>
          <a:prstGeom prst="roundRect">
            <a:avLst>
              <a:gd name="adj" fmla="val 50000"/>
            </a:avLst>
          </a:prstGeom>
          <a:solidFill>
            <a:srgbClr val="024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/>
              <a:t>Investigations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963A56-2222-7B18-C427-05E9DEF0686A}"/>
              </a:ext>
            </a:extLst>
          </p:cNvPr>
          <p:cNvSpPr/>
          <p:nvPr/>
        </p:nvSpPr>
        <p:spPr>
          <a:xfrm>
            <a:off x="6529975" y="6780522"/>
            <a:ext cx="2087880" cy="477520"/>
          </a:xfrm>
          <a:prstGeom prst="roundRect">
            <a:avLst>
              <a:gd name="adj" fmla="val 50000"/>
            </a:avLst>
          </a:prstGeom>
          <a:solidFill>
            <a:srgbClr val="2179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Construction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0B72932-AF50-D378-C61D-9817758E128A}"/>
              </a:ext>
            </a:extLst>
          </p:cNvPr>
          <p:cNvSpPr/>
          <p:nvPr/>
        </p:nvSpPr>
        <p:spPr>
          <a:xfrm>
            <a:off x="9720215" y="6760202"/>
            <a:ext cx="2087880" cy="477520"/>
          </a:xfrm>
          <a:prstGeom prst="roundRect">
            <a:avLst>
              <a:gd name="adj" fmla="val 50000"/>
            </a:avLst>
          </a:prstGeom>
          <a:solidFill>
            <a:srgbClr val="90E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Closeout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C7CE2B2-8658-AECC-11D0-241631A27579}"/>
              </a:ext>
            </a:extLst>
          </p:cNvPr>
          <p:cNvSpPr/>
          <p:nvPr/>
        </p:nvSpPr>
        <p:spPr>
          <a:xfrm>
            <a:off x="2539636" y="6707745"/>
            <a:ext cx="431800" cy="582434"/>
          </a:xfrm>
          <a:prstGeom prst="rightArrow">
            <a:avLst/>
          </a:prstGeom>
          <a:gradFill flip="none" rotWithShape="1">
            <a:gsLst>
              <a:gs pos="17000">
                <a:srgbClr val="02476E"/>
              </a:gs>
              <a:gs pos="64000">
                <a:srgbClr val="7030A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89AB21E-116C-7DBB-2297-FEEC5D1CD6D2}"/>
              </a:ext>
            </a:extLst>
          </p:cNvPr>
          <p:cNvSpPr/>
          <p:nvPr/>
        </p:nvSpPr>
        <p:spPr>
          <a:xfrm>
            <a:off x="5778135" y="6707745"/>
            <a:ext cx="431800" cy="582434"/>
          </a:xfrm>
          <a:prstGeom prst="rightArrow">
            <a:avLst/>
          </a:prstGeom>
          <a:gradFill flip="none" rotWithShape="1">
            <a:gsLst>
              <a:gs pos="17000">
                <a:srgbClr val="217955"/>
              </a:gs>
              <a:gs pos="64000">
                <a:srgbClr val="02476E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641A0A1-7973-F139-6A0D-EB211E1F9F64}"/>
              </a:ext>
            </a:extLst>
          </p:cNvPr>
          <p:cNvSpPr/>
          <p:nvPr/>
        </p:nvSpPr>
        <p:spPr>
          <a:xfrm>
            <a:off x="8953135" y="6707745"/>
            <a:ext cx="431800" cy="582434"/>
          </a:xfrm>
          <a:prstGeom prst="rightArrow">
            <a:avLst/>
          </a:prstGeom>
          <a:gradFill flip="none" rotWithShape="1">
            <a:gsLst>
              <a:gs pos="17000">
                <a:srgbClr val="90EBC7"/>
              </a:gs>
              <a:gs pos="64000">
                <a:srgbClr val="217955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85DB04-F093-BD5F-CBA8-6B15DFBE23CC}"/>
              </a:ext>
            </a:extLst>
          </p:cNvPr>
          <p:cNvSpPr txBox="1"/>
          <p:nvPr/>
        </p:nvSpPr>
        <p:spPr>
          <a:xfrm>
            <a:off x="9891432" y="1941505"/>
            <a:ext cx="1711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cap="none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Milestone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11F37D-9D6E-0C0A-0601-21C40A9D7125}"/>
              </a:ext>
            </a:extLst>
          </p:cNvPr>
          <p:cNvSpPr txBox="1"/>
          <p:nvPr/>
        </p:nvSpPr>
        <p:spPr>
          <a:xfrm>
            <a:off x="10104119" y="2277782"/>
            <a:ext cx="1457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Completion</a:t>
            </a:r>
            <a:endParaRPr lang="en-US" sz="1600" cap="none">
              <a:solidFill>
                <a:srgbClr val="052049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C45070-EA65-F177-D533-842F4E2A0921}"/>
              </a:ext>
            </a:extLst>
          </p:cNvPr>
          <p:cNvGrpSpPr/>
          <p:nvPr/>
        </p:nvGrpSpPr>
        <p:grpSpPr>
          <a:xfrm>
            <a:off x="390525" y="1965963"/>
            <a:ext cx="2332263" cy="4026333"/>
            <a:chOff x="533400" y="1965963"/>
            <a:chExt cx="2332263" cy="402633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E6BB2B-7D38-D431-727F-76D12B0FA7FA}"/>
                </a:ext>
              </a:extLst>
            </p:cNvPr>
            <p:cNvCxnSpPr/>
            <p:nvPr/>
          </p:nvCxnSpPr>
          <p:spPr>
            <a:xfrm flipV="1">
              <a:off x="2128520" y="2104462"/>
              <a:ext cx="0" cy="1671320"/>
            </a:xfrm>
            <a:prstGeom prst="line">
              <a:avLst/>
            </a:prstGeom>
            <a:ln w="28575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57F366-8C86-1DA0-79F4-498E29097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8520" y="4253302"/>
              <a:ext cx="0" cy="118872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E6FA67-6FFC-C2B5-A857-49FCB2F4008A}"/>
                </a:ext>
              </a:extLst>
            </p:cNvPr>
            <p:cNvSpPr/>
            <p:nvPr/>
          </p:nvSpPr>
          <p:spPr>
            <a:xfrm>
              <a:off x="2059940" y="3866234"/>
              <a:ext cx="137160" cy="137160"/>
            </a:xfrm>
            <a:prstGeom prst="ellipse">
              <a:avLst/>
            </a:prstGeom>
            <a:solidFill>
              <a:srgbClr val="FFC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A74DDA-F215-D54C-6241-AE0518C113E2}"/>
                </a:ext>
              </a:extLst>
            </p:cNvPr>
            <p:cNvSpPr txBox="1"/>
            <p:nvPr/>
          </p:nvSpPr>
          <p:spPr>
            <a:xfrm>
              <a:off x="533400" y="1965963"/>
              <a:ext cx="17119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cap="none" dirty="0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Milestone 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847E15-ADD4-6846-2FC8-80F91952528F}"/>
                </a:ext>
              </a:extLst>
            </p:cNvPr>
            <p:cNvSpPr txBox="1"/>
            <p:nvPr/>
          </p:nvSpPr>
          <p:spPr>
            <a:xfrm>
              <a:off x="629921" y="2269582"/>
              <a:ext cx="14579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UCSF Budget Approval</a:t>
              </a:r>
              <a:endParaRPr lang="en-US" sz="1600" cap="none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9B22DA-A226-2A07-E5AC-5E0FA4C46586}"/>
                </a:ext>
              </a:extLst>
            </p:cNvPr>
            <p:cNvSpPr txBox="1"/>
            <p:nvPr/>
          </p:nvSpPr>
          <p:spPr>
            <a:xfrm>
              <a:off x="1306103" y="5469076"/>
              <a:ext cx="15595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cap="none" dirty="0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UCSF UCOP</a:t>
              </a:r>
            </a:p>
            <a:p>
              <a:pPr algn="ctr"/>
              <a:r>
                <a:rPr lang="en-US" sz="1400" b="1" i="1" cap="none" dirty="0">
                  <a:solidFill>
                    <a:srgbClr val="052049"/>
                  </a:solidFill>
                  <a:highlight>
                    <a:srgbClr val="FFFF00"/>
                  </a:highlight>
                  <a:latin typeface="Century Gothic" panose="020B0502020202020204" pitchFamily="34" charset="0"/>
                  <a:cs typeface="Helvetica" panose="020B0604020202020204" pitchFamily="34" charset="0"/>
                </a:rPr>
                <a:t>Finish 09/10/22</a:t>
              </a:r>
              <a:endParaRPr lang="en-US" sz="1200" b="1" i="1" cap="none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C20B2AE-6BD6-0D70-2DF8-DFEB7DDFC6F8}"/>
              </a:ext>
            </a:extLst>
          </p:cNvPr>
          <p:cNvSpPr txBox="1"/>
          <p:nvPr/>
        </p:nvSpPr>
        <p:spPr>
          <a:xfrm>
            <a:off x="3684847" y="5469076"/>
            <a:ext cx="20688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cap="none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Investigations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highlight>
                  <a:srgbClr val="90EBC7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Start 10/25/22</a:t>
            </a:r>
            <a:endParaRPr lang="en-US" sz="1400" b="1" i="1" cap="none" dirty="0">
              <a:solidFill>
                <a:srgbClr val="052049"/>
              </a:solidFill>
              <a:highlight>
                <a:srgbClr val="90EBC7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  <a:p>
            <a:endParaRPr lang="en-US" sz="1600" b="1" cap="none" dirty="0">
              <a:solidFill>
                <a:schemeClr val="bg1">
                  <a:lumMod val="90000"/>
                  <a:lumOff val="10000"/>
                </a:schemeClr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D3F857-810B-C45F-EABF-3DE100F37804}"/>
              </a:ext>
            </a:extLst>
          </p:cNvPr>
          <p:cNvGrpSpPr/>
          <p:nvPr/>
        </p:nvGrpSpPr>
        <p:grpSpPr>
          <a:xfrm>
            <a:off x="4094770" y="1945824"/>
            <a:ext cx="3091908" cy="3444813"/>
            <a:chOff x="4094770" y="1945824"/>
            <a:chExt cx="3091908" cy="344481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C09EC12-09F5-6BB8-5E8C-B235C56CF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9650" y="4260236"/>
              <a:ext cx="0" cy="609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18CB624-DBBB-A1F0-8BAC-C8D868440BC4}"/>
                </a:ext>
              </a:extLst>
            </p:cNvPr>
            <p:cNvSpPr/>
            <p:nvPr/>
          </p:nvSpPr>
          <p:spPr>
            <a:xfrm>
              <a:off x="5932551" y="3776141"/>
              <a:ext cx="274320" cy="274320"/>
            </a:xfrm>
            <a:prstGeom prst="ellipse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2FBB35D-21A3-94E8-B5EF-BA2794DED80B}"/>
                </a:ext>
              </a:extLst>
            </p:cNvPr>
            <p:cNvCxnSpPr/>
            <p:nvPr/>
          </p:nvCxnSpPr>
          <p:spPr>
            <a:xfrm flipV="1">
              <a:off x="6079236" y="2088029"/>
              <a:ext cx="0" cy="1671320"/>
            </a:xfrm>
            <a:prstGeom prst="line">
              <a:avLst/>
            </a:prstGeom>
            <a:ln w="28575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2237BF5-BDC9-2B14-A49D-23E26D75B05D}"/>
                </a:ext>
              </a:extLst>
            </p:cNvPr>
            <p:cNvSpPr/>
            <p:nvPr/>
          </p:nvSpPr>
          <p:spPr>
            <a:xfrm>
              <a:off x="6010656" y="3842943"/>
              <a:ext cx="137160" cy="137160"/>
            </a:xfrm>
            <a:prstGeom prst="ellipse">
              <a:avLst/>
            </a:prstGeom>
            <a:solidFill>
              <a:srgbClr val="FFC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D76D0D-3BBD-46CE-70DF-3BEA358B9FE1}"/>
                </a:ext>
              </a:extLst>
            </p:cNvPr>
            <p:cNvSpPr txBox="1"/>
            <p:nvPr/>
          </p:nvSpPr>
          <p:spPr>
            <a:xfrm>
              <a:off x="4435856" y="1945824"/>
              <a:ext cx="17119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cap="none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Milestone 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F8A9454-FFDF-2D40-02BE-462176C11F21}"/>
                </a:ext>
              </a:extLst>
            </p:cNvPr>
            <p:cNvSpPr txBox="1"/>
            <p:nvPr/>
          </p:nvSpPr>
          <p:spPr>
            <a:xfrm>
              <a:off x="4094770" y="2258325"/>
              <a:ext cx="20530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Physical Construction Start</a:t>
              </a:r>
              <a:endParaRPr lang="en-US" sz="1600" cap="none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9C65A0C-586A-B61D-3E1D-DBAC87D9DF60}"/>
                </a:ext>
              </a:extLst>
            </p:cNvPr>
            <p:cNvSpPr txBox="1"/>
            <p:nvPr/>
          </p:nvSpPr>
          <p:spPr>
            <a:xfrm>
              <a:off x="4971795" y="4867417"/>
              <a:ext cx="22148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cap="none">
                  <a:solidFill>
                    <a:srgbClr val="052049"/>
                  </a:solidFill>
                  <a:latin typeface="Century Gothic" panose="020B0502020202020204" pitchFamily="34" charset="0"/>
                  <a:cs typeface="Helvetica" panose="020B0604020202020204" pitchFamily="34" charset="0"/>
                </a:rPr>
                <a:t>Physical Construction</a:t>
              </a:r>
            </a:p>
            <a:p>
              <a:pPr algn="ctr"/>
              <a:r>
                <a:rPr lang="en-US" sz="1400" b="1" i="1">
                  <a:solidFill>
                    <a:srgbClr val="052049"/>
                  </a:solidFill>
                  <a:highlight>
                    <a:srgbClr val="90EBC7"/>
                  </a:highlight>
                  <a:latin typeface="Century Gothic" panose="020B0502020202020204" pitchFamily="34" charset="0"/>
                  <a:cs typeface="Helvetica" panose="020B0604020202020204" pitchFamily="34" charset="0"/>
                </a:rPr>
                <a:t>Start 01/07/23</a:t>
              </a:r>
              <a:endParaRPr lang="en-US" sz="1400" b="1" i="1" cap="none">
                <a:solidFill>
                  <a:srgbClr val="052049"/>
                </a:solidFill>
                <a:highlight>
                  <a:srgbClr val="90EBC7"/>
                </a:highlight>
                <a:latin typeface="Century Gothic" panose="020B0502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F57A92B9-ED5B-6E16-FFD0-25A90D2B4974}"/>
              </a:ext>
            </a:extLst>
          </p:cNvPr>
          <p:cNvSpPr txBox="1"/>
          <p:nvPr/>
        </p:nvSpPr>
        <p:spPr>
          <a:xfrm>
            <a:off x="2360992" y="4887870"/>
            <a:ext cx="1960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Contract Submittals &amp; Procurement </a:t>
            </a:r>
          </a:p>
          <a:p>
            <a:pPr algn="ctr"/>
            <a:r>
              <a:rPr lang="en-US" sz="1400" b="1" dirty="0">
                <a:solidFill>
                  <a:srgbClr val="052049"/>
                </a:solidFill>
                <a:highlight>
                  <a:srgbClr val="90EBC7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Start 09/19/22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</a:t>
            </a:r>
            <a:endParaRPr lang="en-US" sz="1400" b="1" i="1" cap="none" dirty="0">
              <a:solidFill>
                <a:srgbClr val="052049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7D382A-BED8-FFEA-3086-516084471392}"/>
              </a:ext>
            </a:extLst>
          </p:cNvPr>
          <p:cNvSpPr txBox="1"/>
          <p:nvPr/>
        </p:nvSpPr>
        <p:spPr>
          <a:xfrm>
            <a:off x="10664895" y="5421270"/>
            <a:ext cx="1672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cap="none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Project Completion</a:t>
            </a:r>
          </a:p>
          <a:p>
            <a:pPr algn="ctr"/>
            <a:r>
              <a:rPr lang="en-US" sz="1400" b="1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03/30/25</a:t>
            </a:r>
            <a:endParaRPr lang="en-US" sz="1400" b="1" cap="none" dirty="0">
              <a:solidFill>
                <a:srgbClr val="052049"/>
              </a:solidFill>
              <a:highlight>
                <a:srgbClr val="FFFF00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7A80668-0878-B976-F8D6-F1B9D0E7201B}"/>
              </a:ext>
            </a:extLst>
          </p:cNvPr>
          <p:cNvSpPr txBox="1"/>
          <p:nvPr/>
        </p:nvSpPr>
        <p:spPr>
          <a:xfrm>
            <a:off x="-61924" y="4857536"/>
            <a:ext cx="13241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Public Bid</a:t>
            </a:r>
            <a:r>
              <a:rPr lang="en-US" sz="1400" b="1" cap="none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Process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Finish 05/13/22</a:t>
            </a:r>
            <a:endParaRPr lang="en-US" sz="1400" b="1" i="1" cap="none" dirty="0">
              <a:solidFill>
                <a:srgbClr val="052049"/>
              </a:solidFill>
              <a:highlight>
                <a:srgbClr val="FFFF00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9EC0AB0-91DD-3866-A1C9-51DF82146645}"/>
              </a:ext>
            </a:extLst>
          </p:cNvPr>
          <p:cNvCxnSpPr>
            <a:cxnSpLocks/>
          </p:cNvCxnSpPr>
          <p:nvPr/>
        </p:nvCxnSpPr>
        <p:spPr>
          <a:xfrm flipH="1" flipV="1">
            <a:off x="7224361" y="1488158"/>
            <a:ext cx="57449" cy="506695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22996C6-ACDF-324E-F3AF-85A6A75A641A}"/>
              </a:ext>
            </a:extLst>
          </p:cNvPr>
          <p:cNvSpPr txBox="1"/>
          <p:nvPr/>
        </p:nvSpPr>
        <p:spPr bwMode="auto">
          <a:xfrm>
            <a:off x="5606146" y="1339712"/>
            <a:ext cx="157075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 Status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A71C883-9D71-7BD8-2EAD-01C395ADBF50}"/>
              </a:ext>
            </a:extLst>
          </p:cNvPr>
          <p:cNvSpPr txBox="1"/>
          <p:nvPr/>
        </p:nvSpPr>
        <p:spPr bwMode="auto">
          <a:xfrm>
            <a:off x="8326819" y="8520201"/>
            <a:ext cx="1399178" cy="27301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E48D563-CF77-E9D7-C395-BD5D8FA353E7}"/>
              </a:ext>
            </a:extLst>
          </p:cNvPr>
          <p:cNvSpPr/>
          <p:nvPr/>
        </p:nvSpPr>
        <p:spPr>
          <a:xfrm>
            <a:off x="8697608" y="3775323"/>
            <a:ext cx="274320" cy="27432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A1B693C-726C-A8D7-EA32-E01DF68AB569}"/>
              </a:ext>
            </a:extLst>
          </p:cNvPr>
          <p:cNvCxnSpPr>
            <a:cxnSpLocks/>
          </p:cNvCxnSpPr>
          <p:nvPr/>
        </p:nvCxnSpPr>
        <p:spPr>
          <a:xfrm flipV="1">
            <a:off x="8834175" y="4234726"/>
            <a:ext cx="0" cy="14351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398803E-47FF-6667-64A6-AB3EA2F64013}"/>
              </a:ext>
            </a:extLst>
          </p:cNvPr>
          <p:cNvSpPr txBox="1"/>
          <p:nvPr/>
        </p:nvSpPr>
        <p:spPr>
          <a:xfrm>
            <a:off x="6625026" y="5330576"/>
            <a:ext cx="167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25% Completion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07/21/23</a:t>
            </a:r>
            <a:endParaRPr lang="en-US" sz="1400" b="1" i="1" cap="none" dirty="0">
              <a:solidFill>
                <a:srgbClr val="052049"/>
              </a:solidFill>
              <a:highlight>
                <a:srgbClr val="FFFF00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3DAF62D-AEC4-FFDE-D340-DD8E49269BA2}"/>
              </a:ext>
            </a:extLst>
          </p:cNvPr>
          <p:cNvSpPr txBox="1"/>
          <p:nvPr/>
        </p:nvSpPr>
        <p:spPr>
          <a:xfrm>
            <a:off x="7997951" y="5713402"/>
            <a:ext cx="167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50% Completion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02/01/24</a:t>
            </a:r>
            <a:endParaRPr lang="en-US" sz="1400" b="1" i="1" cap="none" dirty="0">
              <a:solidFill>
                <a:srgbClr val="052049"/>
              </a:solidFill>
              <a:highlight>
                <a:srgbClr val="FFFF00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98461C5-6C6F-6875-6880-874BDB5E457D}"/>
              </a:ext>
            </a:extLst>
          </p:cNvPr>
          <p:cNvSpPr txBox="1"/>
          <p:nvPr/>
        </p:nvSpPr>
        <p:spPr>
          <a:xfrm>
            <a:off x="9373604" y="5333137"/>
            <a:ext cx="167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52049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75% Completion</a:t>
            </a:r>
          </a:p>
          <a:p>
            <a:pPr algn="ctr"/>
            <a:r>
              <a:rPr lang="en-US" sz="1400" b="1" i="1" dirty="0">
                <a:solidFill>
                  <a:srgbClr val="05204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Helvetica" panose="020B0604020202020204" pitchFamily="34" charset="0"/>
              </a:rPr>
              <a:t>08/14/24</a:t>
            </a:r>
            <a:endParaRPr lang="en-US" sz="1400" b="1" i="1" cap="none" dirty="0">
              <a:solidFill>
                <a:srgbClr val="052049"/>
              </a:solidFill>
              <a:highlight>
                <a:srgbClr val="FFFF00"/>
              </a:highligh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565763"/>
            <a:ext cx="10762611" cy="735394"/>
          </a:xfrm>
        </p:spPr>
        <p:txBody>
          <a:bodyPr/>
          <a:lstStyle/>
          <a:p>
            <a:r>
              <a:rPr lang="en-US" b="1"/>
              <a:t>Exterior Repairs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62EDC-6F09-CA82-80D7-2FFD8518ABEB}"/>
              </a:ext>
            </a:extLst>
          </p:cNvPr>
          <p:cNvSpPr txBox="1"/>
          <p:nvPr/>
        </p:nvSpPr>
        <p:spPr bwMode="auto">
          <a:xfrm>
            <a:off x="398140" y="5125115"/>
            <a:ext cx="3387584" cy="18158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entury Gothic"/>
              </a:rPr>
              <a:t>Criteria for floor sequencing: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Lower floors are priority, as it has the critical utilities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Prioritizing upper floors most vulnerable during a seismic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32962-B682-8276-94D7-EC4CFA51B59B}"/>
              </a:ext>
            </a:extLst>
          </p:cNvPr>
          <p:cNvSpPr txBox="1"/>
          <p:nvPr/>
        </p:nvSpPr>
        <p:spPr bwMode="auto">
          <a:xfrm>
            <a:off x="8326819" y="8542952"/>
            <a:ext cx="1444680" cy="40951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739C2-F571-FA11-6611-4DC57C1C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41" y="1184360"/>
            <a:ext cx="4217593" cy="3232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98287-3344-B06B-C561-389644CC6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4" r="386" b="-146"/>
          <a:stretch/>
        </p:blipFill>
        <p:spPr>
          <a:xfrm>
            <a:off x="6859307" y="4311524"/>
            <a:ext cx="4567535" cy="341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7E8AF-017C-A689-7E35-41C50DB6A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50" y="1295400"/>
            <a:ext cx="3731471" cy="2821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96DB3-3A95-1539-3908-C21E95867B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7" t="1939" r="-122"/>
          <a:stretch/>
        </p:blipFill>
        <p:spPr>
          <a:xfrm>
            <a:off x="752458" y="4560499"/>
            <a:ext cx="4183650" cy="3080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356E1-7673-20B3-FA24-1F21DD10CD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" t="2038" r="2750"/>
          <a:stretch/>
        </p:blipFill>
        <p:spPr>
          <a:xfrm>
            <a:off x="4023606" y="2250938"/>
            <a:ext cx="3317275" cy="41468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C10D19-6010-BB8F-CA3B-84DE4E88EA74}"/>
              </a:ext>
            </a:extLst>
          </p:cNvPr>
          <p:cNvSpPr txBox="1"/>
          <p:nvPr/>
        </p:nvSpPr>
        <p:spPr bwMode="auto">
          <a:xfrm>
            <a:off x="476849" y="7785100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Cracked and Delaminated Traffic Coating</a:t>
            </a:r>
          </a:p>
        </p:txBody>
      </p:sp>
    </p:spTree>
    <p:extLst>
      <p:ext uri="{BB962C8B-B14F-4D97-AF65-F5344CB8AC3E}">
        <p14:creationId xmlns:p14="http://schemas.microsoft.com/office/powerpoint/2010/main" val="1126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565763"/>
            <a:ext cx="10762611" cy="735394"/>
          </a:xfrm>
        </p:spPr>
        <p:txBody>
          <a:bodyPr/>
          <a:lstStyle/>
          <a:p>
            <a:r>
              <a:rPr lang="en-US" b="1"/>
              <a:t>Exterior Repairs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62EDC-6F09-CA82-80D7-2FFD8518ABEB}"/>
              </a:ext>
            </a:extLst>
          </p:cNvPr>
          <p:cNvSpPr txBox="1"/>
          <p:nvPr/>
        </p:nvSpPr>
        <p:spPr bwMode="auto">
          <a:xfrm>
            <a:off x="398140" y="5125115"/>
            <a:ext cx="3387584" cy="18158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entury Gothic"/>
              </a:rPr>
              <a:t>Criteria for floor sequencing: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Lower floors are priority, as it has the critical utilities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Prioritizing upper floors most vulnerable during a seismic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32962-B682-8276-94D7-EC4CFA51B59B}"/>
              </a:ext>
            </a:extLst>
          </p:cNvPr>
          <p:cNvSpPr txBox="1"/>
          <p:nvPr/>
        </p:nvSpPr>
        <p:spPr bwMode="auto">
          <a:xfrm>
            <a:off x="8326819" y="8542952"/>
            <a:ext cx="1444680" cy="40951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520B3-DFFA-1731-0992-FEC895146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5" b="8874"/>
          <a:stretch/>
        </p:blipFill>
        <p:spPr>
          <a:xfrm>
            <a:off x="476849" y="1905000"/>
            <a:ext cx="11152868" cy="530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1047C-75B1-7DC7-0F0F-A814752B8650}"/>
              </a:ext>
            </a:extLst>
          </p:cNvPr>
          <p:cNvSpPr txBox="1"/>
          <p:nvPr/>
        </p:nvSpPr>
        <p:spPr bwMode="auto">
          <a:xfrm>
            <a:off x="476849" y="7442200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Damaged Concrete Ledges</a:t>
            </a:r>
          </a:p>
        </p:txBody>
      </p:sp>
    </p:spTree>
    <p:extLst>
      <p:ext uri="{BB962C8B-B14F-4D97-AF65-F5344CB8AC3E}">
        <p14:creationId xmlns:p14="http://schemas.microsoft.com/office/powerpoint/2010/main" val="924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565763"/>
            <a:ext cx="10762611" cy="735394"/>
          </a:xfrm>
        </p:spPr>
        <p:txBody>
          <a:bodyPr/>
          <a:lstStyle/>
          <a:p>
            <a:r>
              <a:rPr lang="en-US" b="1"/>
              <a:t>Exterior Repairs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62EDC-6F09-CA82-80D7-2FFD8518ABEB}"/>
              </a:ext>
            </a:extLst>
          </p:cNvPr>
          <p:cNvSpPr txBox="1"/>
          <p:nvPr/>
        </p:nvSpPr>
        <p:spPr bwMode="auto">
          <a:xfrm>
            <a:off x="398140" y="5125115"/>
            <a:ext cx="3387584" cy="18158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entury Gothic"/>
              </a:rPr>
              <a:t>Criteria for floor sequencing: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Lower floors are priority, as it has the critical utilities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Prioritizing upper floors most vulnerable during a seismic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32962-B682-8276-94D7-EC4CFA51B59B}"/>
              </a:ext>
            </a:extLst>
          </p:cNvPr>
          <p:cNvSpPr txBox="1"/>
          <p:nvPr/>
        </p:nvSpPr>
        <p:spPr bwMode="auto">
          <a:xfrm>
            <a:off x="8326819" y="8542952"/>
            <a:ext cx="1444680" cy="40951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71B50-BDE6-9332-24AB-C5BDC470F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0" b="10135"/>
          <a:stretch/>
        </p:blipFill>
        <p:spPr>
          <a:xfrm>
            <a:off x="76388" y="2014168"/>
            <a:ext cx="11636554" cy="5675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70478-DEA1-3706-E055-CE1A866C3B34}"/>
              </a:ext>
            </a:extLst>
          </p:cNvPr>
          <p:cNvSpPr txBox="1"/>
          <p:nvPr/>
        </p:nvSpPr>
        <p:spPr bwMode="auto">
          <a:xfrm>
            <a:off x="476849" y="7696200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Scaffold and Shrinkwrap Installation</a:t>
            </a:r>
          </a:p>
        </p:txBody>
      </p:sp>
    </p:spTree>
    <p:extLst>
      <p:ext uri="{BB962C8B-B14F-4D97-AF65-F5344CB8AC3E}">
        <p14:creationId xmlns:p14="http://schemas.microsoft.com/office/powerpoint/2010/main" val="2427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49" y="565763"/>
            <a:ext cx="10762611" cy="735394"/>
          </a:xfrm>
        </p:spPr>
        <p:txBody>
          <a:bodyPr/>
          <a:lstStyle/>
          <a:p>
            <a:r>
              <a:rPr lang="en-US" b="1"/>
              <a:t>Exterior Repairs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25,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50">
                <a:latin typeface="Arial"/>
                <a:cs typeface="Arial"/>
              </a:rPr>
              <a:t>PH HSIR Improvements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62EDC-6F09-CA82-80D7-2FFD8518ABEB}"/>
              </a:ext>
            </a:extLst>
          </p:cNvPr>
          <p:cNvSpPr txBox="1"/>
          <p:nvPr/>
        </p:nvSpPr>
        <p:spPr bwMode="auto">
          <a:xfrm>
            <a:off x="398140" y="5125115"/>
            <a:ext cx="3387584" cy="18158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entury Gothic"/>
              </a:rPr>
              <a:t>Criteria for floor sequencing: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Lower floors are priority, as it has the critical utilities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Prioritizing upper floors most vulnerable during a seismic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32962-B682-8276-94D7-EC4CFA51B59B}"/>
              </a:ext>
            </a:extLst>
          </p:cNvPr>
          <p:cNvSpPr txBox="1"/>
          <p:nvPr/>
        </p:nvSpPr>
        <p:spPr bwMode="auto">
          <a:xfrm>
            <a:off x="8326819" y="8542952"/>
            <a:ext cx="1444680" cy="40951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err="1"/>
          </a:p>
        </p:txBody>
      </p:sp>
      <p:pic>
        <p:nvPicPr>
          <p:cNvPr id="17" name="F88C1E2E-C9A4-4B13-BC4F-B36B7CEB3BCC" descr="IMG_2684.jpg">
            <a:extLst>
              <a:ext uri="{FF2B5EF4-FFF2-40B4-BE49-F238E27FC236}">
                <a16:creationId xmlns:a16="http://schemas.microsoft.com/office/drawing/2014/main" id="{B09BA3D8-466D-6AFE-5F45-F34F276E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75" y="1566098"/>
            <a:ext cx="6663819" cy="49292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outdoor, sky, building, plant&#10;&#10;Description automatically generated">
            <a:extLst>
              <a:ext uri="{FF2B5EF4-FFF2-40B4-BE49-F238E27FC236}">
                <a16:creationId xmlns:a16="http://schemas.microsoft.com/office/drawing/2014/main" id="{5061699E-D33A-9F26-14B3-C20A858DB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87" y="1566098"/>
            <a:ext cx="3696903" cy="49292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C43CBA-33B7-6AED-AC8A-507AF98ECD30}"/>
              </a:ext>
            </a:extLst>
          </p:cNvPr>
          <p:cNvSpPr txBox="1"/>
          <p:nvPr/>
        </p:nvSpPr>
        <p:spPr bwMode="auto">
          <a:xfrm>
            <a:off x="513216" y="6649086"/>
            <a:ext cx="1115286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Abatement inside Shrinkwrap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C99D7-B496-6974-F13A-DC4900AD9A7D}"/>
              </a:ext>
            </a:extLst>
          </p:cNvPr>
          <p:cNvSpPr txBox="1"/>
          <p:nvPr/>
        </p:nvSpPr>
        <p:spPr bwMode="auto">
          <a:xfrm>
            <a:off x="513216" y="7272376"/>
            <a:ext cx="11152868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cs typeface="Arial"/>
              </a:rPr>
              <a:t>High Impact Activity </a:t>
            </a:r>
            <a:r>
              <a:rPr lang="en-US" sz="2000" dirty="0">
                <a:cs typeface="Arial"/>
              </a:rPr>
              <a:t>- Existing ledges contain Asbestos and to safely remove, there is a need for a contained space. The repair work will generate noise and vibration. Proper measure will be taken to minimize the impact as much as possible.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4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purl.org/dc/elements/1.1/"/>
    <ds:schemaRef ds:uri="http://purl.org/dc/terms/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48DB2A-A2BB-49B9-B517-04CB45F2482A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402</TotalTime>
  <Words>1486</Words>
  <Application>Microsoft Office PowerPoint</Application>
  <PresentationFormat>Ledger Paper (11x17 in)</PresentationFormat>
  <Paragraphs>277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Century Gothic</vt:lpstr>
      <vt:lpstr>Garamond</vt:lpstr>
      <vt:lpstr>Wingdings</vt:lpstr>
      <vt:lpstr>UCSF PPT Template</vt:lpstr>
      <vt:lpstr>UCSF PPT Template-Blue</vt:lpstr>
      <vt:lpstr>UCSF PPT Template-Blue Bar</vt:lpstr>
      <vt:lpstr>PH HSIR Improvements Program</vt:lpstr>
      <vt:lpstr>Agenda</vt:lpstr>
      <vt:lpstr>HSIR Improvements Team</vt:lpstr>
      <vt:lpstr>Program Goals &amp; Benefits</vt:lpstr>
      <vt:lpstr>Project Timeline</vt:lpstr>
      <vt:lpstr>Exterior Repairs Project</vt:lpstr>
      <vt:lpstr>Exterior Repairs Project</vt:lpstr>
      <vt:lpstr>Exterior Repairs Project</vt:lpstr>
      <vt:lpstr>Exterior Repairs Project</vt:lpstr>
      <vt:lpstr>Shrink Wrap Installation and Removal Phases</vt:lpstr>
      <vt:lpstr>Column Splice Work</vt:lpstr>
      <vt:lpstr>Joint Damper Locations</vt:lpstr>
      <vt:lpstr>Interior Seismic Bracing in Asbestos Containing Material(ACM)</vt:lpstr>
      <vt:lpstr>PowerPoint Presentation</vt:lpstr>
      <vt:lpstr>Fire Sprinkler Installation</vt:lpstr>
      <vt:lpstr>Existing Escutcheon Oversizing</vt:lpstr>
      <vt:lpstr>Coordination with Occupants</vt:lpstr>
      <vt:lpstr>Questions?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Morrison, Cristina</cp:lastModifiedBy>
  <cp:revision>54</cp:revision>
  <dcterms:created xsi:type="dcterms:W3CDTF">2012-05-07T17:59:34Z</dcterms:created>
  <dcterms:modified xsi:type="dcterms:W3CDTF">2023-07-25T19:42:17Z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